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2" r:id="rId7"/>
    <p:sldId id="373" r:id="rId8"/>
    <p:sldId id="265" r:id="rId9"/>
    <p:sldId id="375" r:id="rId10"/>
    <p:sldId id="374" r:id="rId11"/>
    <p:sldId id="270" r:id="rId12"/>
    <p:sldId id="376" r:id="rId13"/>
    <p:sldId id="377" r:id="rId14"/>
    <p:sldId id="275" r:id="rId15"/>
    <p:sldId id="378" r:id="rId16"/>
    <p:sldId id="379" r:id="rId17"/>
    <p:sldId id="280" r:id="rId18"/>
    <p:sldId id="380" r:id="rId19"/>
    <p:sldId id="381" r:id="rId20"/>
    <p:sldId id="285" r:id="rId21"/>
    <p:sldId id="286" r:id="rId22"/>
    <p:sldId id="287" r:id="rId23"/>
    <p:sldId id="288" r:id="rId24"/>
  </p:sldIdLst>
  <p:sldSz cx="24384000" cy="13716000"/>
  <p:notesSz cx="6858000" cy="9144000"/>
  <p:embeddedFontLst>
    <p:embeddedFont>
      <p:font typeface="Helvetica Neue" panose="02000503000000020004" pitchFamily="2" charset="0"/>
      <p:regular r:id="rId26"/>
      <p:bold r:id="rId27"/>
      <p:italic r:id="rId28"/>
      <p:boldItalic r:id="rId29"/>
    </p:embeddedFont>
    <p:embeddedFont>
      <p:font typeface="Helvetica Neue Light" panose="02000403000000020004"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Jqrx4Gn+2Mtqu0g/2gbz6RMVi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58"/>
  </p:normalViewPr>
  <p:slideViewPr>
    <p:cSldViewPr snapToGrid="0">
      <p:cViewPr varScale="1">
        <p:scale>
          <a:sx n="60" d="100"/>
          <a:sy n="60" d="100"/>
        </p:scale>
        <p:origin x="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EF48F-64F3-1C5A-E63B-62E9CB370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033BE-8D61-71B4-F7E8-0422BF5AF2F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89C8192-E513-1ADE-DCE8-3F5E9E4B303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1849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F6D90-32FE-CC71-A34B-B7F65598E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0D320-A6F5-FC0E-6559-3A0FC0AF5E1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CA1EEE1-CAE3-2D5C-943B-F8AFC225F4D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2697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73D7F-663E-61A4-ED14-08D6890B7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0D160-2959-F094-58D4-CE267F8DACE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70DEAA7-2639-0976-C885-85446C7E1E5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0480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2F511-18D9-122D-8682-C3BD411EB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29274-37BF-8DBB-0A64-827127AB080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AC5EBC6-4C3A-E4E7-0246-74EC254ED84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044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017A7-6AE3-D7D0-9395-37BF71C56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8CBA4-CB8C-B25A-E2FD-22C4B2D44C9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5D26BB-DFE8-DAFC-13B8-ACD010F8A0D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939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D057-0496-57EF-7048-4BCD81296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C814C-9FCD-C97E-B20F-6217224A623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99D3DB2-ED8B-B077-99A2-788807C846A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5327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19AE0-08A9-6CD6-457A-70E87195F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9428F-43B0-794E-1974-206E6004E6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A53B86-0B0A-A890-0B4A-1F46D38831E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259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3dfdbe49c3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33dfdbe49c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 name="Google Shape;7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sz="1600"/>
          </a:p>
          <a:p>
            <a:pPr marL="0" lvl="0" indent="0" algn="l" rtl="0">
              <a:lnSpc>
                <a:spcPct val="117999"/>
              </a:lnSpc>
              <a:spcBef>
                <a:spcPts val="0"/>
              </a:spcBef>
              <a:spcAft>
                <a:spcPts val="0"/>
              </a:spcAft>
              <a:buNone/>
            </a:pPr>
            <a:r>
              <a:rPr lang="en-US" sz="3600"/>
              <a:t>This is an example of your best exterior image</a:t>
            </a:r>
            <a:endParaRPr/>
          </a:p>
          <a:p>
            <a:pPr marL="0" lvl="0" indent="0" algn="l" rtl="0">
              <a:lnSpc>
                <a:spcPct val="117999"/>
              </a:lnSpc>
              <a:spcBef>
                <a:spcPts val="0"/>
              </a:spcBef>
              <a:spcAft>
                <a:spcPts val="0"/>
              </a:spcAft>
              <a:buNone/>
            </a:pPr>
            <a:r>
              <a:rPr lang="en-US" sz="2400" b="0">
                <a:latin typeface="Helvetica Neue"/>
                <a:ea typeface="Helvetica Neue"/>
                <a:cs typeface="Helvetica Neue"/>
                <a:sym typeface="Helvetica Neue"/>
              </a:rPr>
              <a:t>This image will appear on the cover of your gallery online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 name="Google Shape;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75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714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33618-4261-6C8D-3CFC-32C9BC9A0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1B5B6-38AD-20F2-CFE2-914D684804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184B26A-3236-4F6E-0A74-BA268FE73E1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132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amp; Subtitle">
  <p:cSld name="1_Title &amp; Subtitle">
    <p:spTree>
      <p:nvGrpSpPr>
        <p:cNvPr id="1" name="Shape 10"/>
        <p:cNvGrpSpPr/>
        <p:nvPr/>
      </p:nvGrpSpPr>
      <p:grpSpPr>
        <a:xfrm>
          <a:off x="0" y="0"/>
          <a:ext cx="0" cy="0"/>
          <a:chOff x="0" y="0"/>
          <a:chExt cx="0" cy="0"/>
        </a:xfrm>
      </p:grpSpPr>
      <p:sp>
        <p:nvSpPr>
          <p:cNvPr id="11" name="Google Shape;11;p34"/>
          <p:cNvSpPr txBox="1">
            <a:spLocks noGrp="1"/>
          </p:cNvSpPr>
          <p:nvPr>
            <p:ph type="sldNum" idx="12"/>
          </p:nvPr>
        </p:nvSpPr>
        <p:spPr>
          <a:xfrm>
            <a:off x="23479386" y="12819188"/>
            <a:ext cx="340260" cy="3370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tx">
  <p:cSld name="TITLE_AND_BODY">
    <p:spTree>
      <p:nvGrpSpPr>
        <p:cNvPr id="1" name="Shape 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19"/>
        <p:cNvGrpSpPr/>
        <p:nvPr/>
      </p:nvGrpSpPr>
      <p:grpSpPr>
        <a:xfrm>
          <a:off x="0" y="0"/>
          <a:ext cx="0" cy="0"/>
          <a:chOff x="0" y="0"/>
          <a:chExt cx="0" cy="0"/>
        </a:xfrm>
      </p:grpSpPr>
      <p:sp>
        <p:nvSpPr>
          <p:cNvPr id="20" name="Google Shape;20;p37"/>
          <p:cNvSpPr>
            <a:spLocks noGrp="1"/>
          </p:cNvSpPr>
          <p:nvPr>
            <p:ph type="pic" idx="2"/>
          </p:nvPr>
        </p:nvSpPr>
        <p:spPr>
          <a:xfrm>
            <a:off x="332509" y="332510"/>
            <a:ext cx="23746692" cy="13078690"/>
          </a:xfrm>
          <a:prstGeom prst="rect">
            <a:avLst/>
          </a:prstGeom>
          <a:noFill/>
          <a:ln>
            <a:noFill/>
          </a:ln>
        </p:spPr>
      </p:sp>
      <p:sp>
        <p:nvSpPr>
          <p:cNvPr id="21" name="Google Shape;21;p37"/>
          <p:cNvSpPr txBox="1"/>
          <p:nvPr/>
        </p:nvSpPr>
        <p:spPr>
          <a:xfrm>
            <a:off x="23296913" y="12819188"/>
            <a:ext cx="502006" cy="337006"/>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2" name="Google Shape;22;p37"/>
          <p:cNvSpPr txBox="1">
            <a:spLocks noGrp="1"/>
          </p:cNvSpPr>
          <p:nvPr>
            <p:ph type="sldNum" idx="12"/>
          </p:nvPr>
        </p:nvSpPr>
        <p:spPr>
          <a:xfrm>
            <a:off x="23486506" y="12834398"/>
            <a:ext cx="340260" cy="3370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37"/>
          <p:cNvSpPr txBox="1"/>
          <p:nvPr/>
        </p:nvSpPr>
        <p:spPr>
          <a:xfrm>
            <a:off x="23328853" y="12804965"/>
            <a:ext cx="102657"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 Large Image with Caption">
  <p:cSld name="1 Large Image with Caption">
    <p:spTree>
      <p:nvGrpSpPr>
        <p:cNvPr id="1" name="Shape 24"/>
        <p:cNvGrpSpPr/>
        <p:nvPr/>
      </p:nvGrpSpPr>
      <p:grpSpPr>
        <a:xfrm>
          <a:off x="0" y="0"/>
          <a:ext cx="0" cy="0"/>
          <a:chOff x="0" y="0"/>
          <a:chExt cx="0" cy="0"/>
        </a:xfrm>
      </p:grpSpPr>
      <p:sp>
        <p:nvSpPr>
          <p:cNvPr id="25" name="Google Shape;25;p38"/>
          <p:cNvSpPr>
            <a:spLocks noGrp="1"/>
          </p:cNvSpPr>
          <p:nvPr>
            <p:ph type="pic" idx="2"/>
          </p:nvPr>
        </p:nvSpPr>
        <p:spPr>
          <a:xfrm>
            <a:off x="344082" y="342265"/>
            <a:ext cx="23735118" cy="10056946"/>
          </a:xfrm>
          <a:prstGeom prst="rect">
            <a:avLst/>
          </a:prstGeom>
          <a:noFill/>
          <a:ln>
            <a:noFill/>
          </a:ln>
        </p:spPr>
      </p:sp>
      <p:sp>
        <p:nvSpPr>
          <p:cNvPr id="26" name="Google Shape;26;p38"/>
          <p:cNvSpPr txBox="1">
            <a:spLocks noGrp="1"/>
          </p:cNvSpPr>
          <p:nvPr>
            <p:ph type="sldNum" idx="12"/>
          </p:nvPr>
        </p:nvSpPr>
        <p:spPr>
          <a:xfrm>
            <a:off x="23492086" y="12823421"/>
            <a:ext cx="340260" cy="337007"/>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38"/>
          <p:cNvSpPr txBox="1">
            <a:spLocks noGrp="1"/>
          </p:cNvSpPr>
          <p:nvPr>
            <p:ph type="body" idx="1"/>
          </p:nvPr>
        </p:nvSpPr>
        <p:spPr>
          <a:xfrm>
            <a:off x="3046313" y="11270287"/>
            <a:ext cx="18291374" cy="1444560"/>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2400"/>
              </a:spcBef>
              <a:spcAft>
                <a:spcPts val="0"/>
              </a:spcAft>
              <a:buClr>
                <a:srgbClr val="000000"/>
              </a:buClr>
              <a:buSzPts val="2400"/>
              <a:buFont typeface="Helvetica Neue"/>
              <a:buNone/>
              <a:defRPr sz="2400"/>
            </a:lvl1pPr>
            <a:lvl2pPr marL="914400" lvl="1" indent="-228600" algn="l">
              <a:lnSpc>
                <a:spcPct val="100000"/>
              </a:lnSpc>
              <a:spcBef>
                <a:spcPts val="2400"/>
              </a:spcBef>
              <a:spcAft>
                <a:spcPts val="0"/>
              </a:spcAft>
              <a:buClr>
                <a:srgbClr val="000000"/>
              </a:buClr>
              <a:buSzPts val="2400"/>
              <a:buFont typeface="Helvetica Neue"/>
              <a:buNone/>
              <a:defRPr sz="2400"/>
            </a:lvl2pPr>
            <a:lvl3pPr marL="1371600" lvl="2" indent="-228600" algn="l">
              <a:lnSpc>
                <a:spcPct val="100000"/>
              </a:lnSpc>
              <a:spcBef>
                <a:spcPts val="2400"/>
              </a:spcBef>
              <a:spcAft>
                <a:spcPts val="0"/>
              </a:spcAft>
              <a:buClr>
                <a:srgbClr val="000000"/>
              </a:buClr>
              <a:buSzPts val="2400"/>
              <a:buFont typeface="Helvetica Neue"/>
              <a:buNone/>
              <a:defRPr sz="2400"/>
            </a:lvl3pPr>
            <a:lvl4pPr marL="1828800" lvl="3" indent="-228600" algn="l">
              <a:lnSpc>
                <a:spcPct val="100000"/>
              </a:lnSpc>
              <a:spcBef>
                <a:spcPts val="2400"/>
              </a:spcBef>
              <a:spcAft>
                <a:spcPts val="0"/>
              </a:spcAft>
              <a:buClr>
                <a:srgbClr val="000000"/>
              </a:buClr>
              <a:buSzPts val="2400"/>
              <a:buFont typeface="Helvetica Neue"/>
              <a:buNone/>
              <a:defRPr sz="2400"/>
            </a:lvl4pPr>
            <a:lvl5pPr marL="2286000" lvl="4" indent="-228600" algn="l">
              <a:lnSpc>
                <a:spcPct val="100000"/>
              </a:lnSpc>
              <a:spcBef>
                <a:spcPts val="2400"/>
              </a:spcBef>
              <a:spcAft>
                <a:spcPts val="0"/>
              </a:spcAft>
              <a:buClr>
                <a:srgbClr val="000000"/>
              </a:buClr>
              <a:buSzPts val="2400"/>
              <a:buFont typeface="Helvetica Neue"/>
              <a:buNone/>
              <a:defRPr sz="2400"/>
            </a:lvl5pPr>
            <a:lvl6pPr marL="2743200" lvl="5" indent="-228600" algn="l">
              <a:lnSpc>
                <a:spcPct val="100000"/>
              </a:lnSpc>
              <a:spcBef>
                <a:spcPts val="4000"/>
              </a:spcBef>
              <a:spcAft>
                <a:spcPts val="0"/>
              </a:spcAft>
              <a:buClr>
                <a:srgbClr val="000000"/>
              </a:buClr>
              <a:buSzPts val="1800"/>
              <a:buNone/>
              <a:defRPr/>
            </a:lvl6pPr>
            <a:lvl7pPr marL="3200400" lvl="6" indent="-228600" algn="l">
              <a:lnSpc>
                <a:spcPct val="100000"/>
              </a:lnSpc>
              <a:spcBef>
                <a:spcPts val="4000"/>
              </a:spcBef>
              <a:spcAft>
                <a:spcPts val="0"/>
              </a:spcAft>
              <a:buClr>
                <a:srgbClr val="000000"/>
              </a:buClr>
              <a:buSzPts val="1800"/>
              <a:buNone/>
              <a:defRPr/>
            </a:lvl7pPr>
            <a:lvl8pPr marL="3657600" lvl="7" indent="-228600" algn="l">
              <a:lnSpc>
                <a:spcPct val="100000"/>
              </a:lnSpc>
              <a:spcBef>
                <a:spcPts val="4000"/>
              </a:spcBef>
              <a:spcAft>
                <a:spcPts val="0"/>
              </a:spcAft>
              <a:buClr>
                <a:srgbClr val="000000"/>
              </a:buClr>
              <a:buSzPts val="1800"/>
              <a:buNone/>
              <a:defRPr/>
            </a:lvl8pPr>
            <a:lvl9pPr marL="4114800" lvl="8" indent="-228600" algn="l">
              <a:lnSpc>
                <a:spcPct val="100000"/>
              </a:lnSpc>
              <a:spcBef>
                <a:spcPts val="4000"/>
              </a:spcBef>
              <a:spcAft>
                <a:spcPts val="0"/>
              </a:spcAft>
              <a:buClr>
                <a:srgbClr val="000000"/>
              </a:buClr>
              <a:buSzPts val="1800"/>
              <a:buNone/>
              <a:defRPr/>
            </a:lvl9pPr>
          </a:lstStyle>
          <a:p>
            <a:endParaRPr/>
          </a:p>
        </p:txBody>
      </p:sp>
      <p:sp>
        <p:nvSpPr>
          <p:cNvPr id="28" name="Google Shape;28;p38"/>
          <p:cNvSpPr txBox="1"/>
          <p:nvPr/>
        </p:nvSpPr>
        <p:spPr>
          <a:xfrm>
            <a:off x="23328854" y="12804965"/>
            <a:ext cx="102656"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665017" y="0"/>
            <a:ext cx="23140441" cy="29845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AEEF"/>
              </a:buClr>
              <a:buSzPts val="1800"/>
              <a:buNone/>
              <a:defRPr/>
            </a:lvl1pPr>
            <a:lvl2pPr lvl="1" algn="ctr">
              <a:lnSpc>
                <a:spcPct val="100000"/>
              </a:lnSpc>
              <a:spcBef>
                <a:spcPts val="0"/>
              </a:spcBef>
              <a:spcAft>
                <a:spcPts val="0"/>
              </a:spcAft>
              <a:buClr>
                <a:srgbClr val="009CDB"/>
              </a:buClr>
              <a:buSzPts val="1800"/>
              <a:buNone/>
              <a:defRPr/>
            </a:lvl2pPr>
            <a:lvl3pPr lvl="2" algn="ctr">
              <a:lnSpc>
                <a:spcPct val="100000"/>
              </a:lnSpc>
              <a:spcBef>
                <a:spcPts val="0"/>
              </a:spcBef>
              <a:spcAft>
                <a:spcPts val="0"/>
              </a:spcAft>
              <a:buClr>
                <a:srgbClr val="009CDB"/>
              </a:buClr>
              <a:buSzPts val="1800"/>
              <a:buNone/>
              <a:defRPr/>
            </a:lvl3pPr>
            <a:lvl4pPr lvl="3" algn="ctr">
              <a:lnSpc>
                <a:spcPct val="100000"/>
              </a:lnSpc>
              <a:spcBef>
                <a:spcPts val="0"/>
              </a:spcBef>
              <a:spcAft>
                <a:spcPts val="0"/>
              </a:spcAft>
              <a:buClr>
                <a:srgbClr val="009CDB"/>
              </a:buClr>
              <a:buSzPts val="1800"/>
              <a:buNone/>
              <a:defRPr/>
            </a:lvl4pPr>
            <a:lvl5pPr lvl="4" algn="ctr">
              <a:lnSpc>
                <a:spcPct val="100000"/>
              </a:lnSpc>
              <a:spcBef>
                <a:spcPts val="0"/>
              </a:spcBef>
              <a:spcAft>
                <a:spcPts val="0"/>
              </a:spcAft>
              <a:buClr>
                <a:srgbClr val="009CDB"/>
              </a:buClr>
              <a:buSzPts val="1800"/>
              <a:buNone/>
              <a:defRPr/>
            </a:lvl5pPr>
            <a:lvl6pPr lvl="5" algn="ctr">
              <a:lnSpc>
                <a:spcPct val="100000"/>
              </a:lnSpc>
              <a:spcBef>
                <a:spcPts val="0"/>
              </a:spcBef>
              <a:spcAft>
                <a:spcPts val="0"/>
              </a:spcAft>
              <a:buClr>
                <a:srgbClr val="009CDB"/>
              </a:buClr>
              <a:buSzPts val="1800"/>
              <a:buNone/>
              <a:defRPr/>
            </a:lvl6pPr>
            <a:lvl7pPr lvl="6" algn="ctr">
              <a:lnSpc>
                <a:spcPct val="100000"/>
              </a:lnSpc>
              <a:spcBef>
                <a:spcPts val="0"/>
              </a:spcBef>
              <a:spcAft>
                <a:spcPts val="0"/>
              </a:spcAft>
              <a:buClr>
                <a:srgbClr val="009CDB"/>
              </a:buClr>
              <a:buSzPts val="1800"/>
              <a:buNone/>
              <a:defRPr/>
            </a:lvl7pPr>
            <a:lvl8pPr lvl="7" algn="ctr">
              <a:lnSpc>
                <a:spcPct val="100000"/>
              </a:lnSpc>
              <a:spcBef>
                <a:spcPts val="0"/>
              </a:spcBef>
              <a:spcAft>
                <a:spcPts val="0"/>
              </a:spcAft>
              <a:buClr>
                <a:srgbClr val="009CDB"/>
              </a:buClr>
              <a:buSzPts val="1800"/>
              <a:buNone/>
              <a:defRPr/>
            </a:lvl8pPr>
            <a:lvl9pPr lvl="8" algn="ctr">
              <a:lnSpc>
                <a:spcPct val="100000"/>
              </a:lnSpc>
              <a:spcBef>
                <a:spcPts val="0"/>
              </a:spcBef>
              <a:spcAft>
                <a:spcPts val="0"/>
              </a:spcAft>
              <a:buClr>
                <a:srgbClr val="009CDB"/>
              </a:buClr>
              <a:buSzPts val="1800"/>
              <a:buNone/>
              <a:defRPr/>
            </a:lvl9pPr>
          </a:lstStyle>
          <a:p>
            <a:endParaRPr/>
          </a:p>
        </p:txBody>
      </p:sp>
      <p:sp>
        <p:nvSpPr>
          <p:cNvPr id="38" name="Google Shape;38;p40"/>
          <p:cNvSpPr txBox="1">
            <a:spLocks noGrp="1"/>
          </p:cNvSpPr>
          <p:nvPr>
            <p:ph type="body" idx="1"/>
          </p:nvPr>
        </p:nvSpPr>
        <p:spPr>
          <a:xfrm>
            <a:off x="665017" y="3149600"/>
            <a:ext cx="23140441" cy="92964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4000"/>
              </a:spcBef>
              <a:spcAft>
                <a:spcPts val="0"/>
              </a:spcAft>
              <a:buClr>
                <a:srgbClr val="000000"/>
              </a:buClr>
              <a:buSzPts val="1800"/>
              <a:buNone/>
              <a:defRPr/>
            </a:lvl1pPr>
            <a:lvl2pPr marL="914400" lvl="1" indent="-228600" algn="l">
              <a:lnSpc>
                <a:spcPct val="100000"/>
              </a:lnSpc>
              <a:spcBef>
                <a:spcPts val="4000"/>
              </a:spcBef>
              <a:spcAft>
                <a:spcPts val="0"/>
              </a:spcAft>
              <a:buClr>
                <a:srgbClr val="000000"/>
              </a:buClr>
              <a:buSzPts val="1800"/>
              <a:buNone/>
              <a:defRPr/>
            </a:lvl2pPr>
            <a:lvl3pPr marL="1371600" lvl="2" indent="-228600" algn="l">
              <a:lnSpc>
                <a:spcPct val="100000"/>
              </a:lnSpc>
              <a:spcBef>
                <a:spcPts val="4000"/>
              </a:spcBef>
              <a:spcAft>
                <a:spcPts val="0"/>
              </a:spcAft>
              <a:buClr>
                <a:srgbClr val="000000"/>
              </a:buClr>
              <a:buSzPts val="1800"/>
              <a:buNone/>
              <a:defRPr/>
            </a:lvl3pPr>
            <a:lvl4pPr marL="1828800" lvl="3" indent="-228600" algn="l">
              <a:lnSpc>
                <a:spcPct val="100000"/>
              </a:lnSpc>
              <a:spcBef>
                <a:spcPts val="4000"/>
              </a:spcBef>
              <a:spcAft>
                <a:spcPts val="0"/>
              </a:spcAft>
              <a:buClr>
                <a:srgbClr val="000000"/>
              </a:buClr>
              <a:buSzPts val="1800"/>
              <a:buNone/>
              <a:defRPr/>
            </a:lvl4pPr>
            <a:lvl5pPr marL="2286000" lvl="4" indent="-228600" algn="l">
              <a:lnSpc>
                <a:spcPct val="100000"/>
              </a:lnSpc>
              <a:spcBef>
                <a:spcPts val="4000"/>
              </a:spcBef>
              <a:spcAft>
                <a:spcPts val="0"/>
              </a:spcAft>
              <a:buClr>
                <a:srgbClr val="000000"/>
              </a:buClr>
              <a:buSzPts val="1800"/>
              <a:buNone/>
              <a:defRPr/>
            </a:lvl5pPr>
            <a:lvl6pPr marL="2743200" lvl="5" indent="-228600" algn="l">
              <a:lnSpc>
                <a:spcPct val="100000"/>
              </a:lnSpc>
              <a:spcBef>
                <a:spcPts val="4000"/>
              </a:spcBef>
              <a:spcAft>
                <a:spcPts val="0"/>
              </a:spcAft>
              <a:buClr>
                <a:srgbClr val="000000"/>
              </a:buClr>
              <a:buSzPts val="1800"/>
              <a:buNone/>
              <a:defRPr/>
            </a:lvl6pPr>
            <a:lvl7pPr marL="3200400" lvl="6" indent="-228600" algn="l">
              <a:lnSpc>
                <a:spcPct val="100000"/>
              </a:lnSpc>
              <a:spcBef>
                <a:spcPts val="4000"/>
              </a:spcBef>
              <a:spcAft>
                <a:spcPts val="0"/>
              </a:spcAft>
              <a:buClr>
                <a:srgbClr val="000000"/>
              </a:buClr>
              <a:buSzPts val="1800"/>
              <a:buNone/>
              <a:defRPr/>
            </a:lvl7pPr>
            <a:lvl8pPr marL="3657600" lvl="7" indent="-228600" algn="l">
              <a:lnSpc>
                <a:spcPct val="100000"/>
              </a:lnSpc>
              <a:spcBef>
                <a:spcPts val="4000"/>
              </a:spcBef>
              <a:spcAft>
                <a:spcPts val="0"/>
              </a:spcAft>
              <a:buClr>
                <a:srgbClr val="000000"/>
              </a:buClr>
              <a:buSzPts val="1800"/>
              <a:buNone/>
              <a:defRPr/>
            </a:lvl8pPr>
            <a:lvl9pPr marL="4114800" lvl="8" indent="-228600" algn="l">
              <a:lnSpc>
                <a:spcPct val="100000"/>
              </a:lnSpc>
              <a:spcBef>
                <a:spcPts val="4000"/>
              </a:spcBef>
              <a:spcAft>
                <a:spcPts val="0"/>
              </a:spcAft>
              <a:buClr>
                <a:srgbClr val="000000"/>
              </a:buClr>
              <a:buSzPts val="1800"/>
              <a:buNone/>
              <a:defRPr/>
            </a:lvl9pPr>
          </a:lstStyle>
          <a:p>
            <a:endParaRPr/>
          </a:p>
        </p:txBody>
      </p:sp>
      <p:sp>
        <p:nvSpPr>
          <p:cNvPr id="39" name="Google Shape;39;p40"/>
          <p:cNvSpPr txBox="1">
            <a:spLocks noGrp="1"/>
          </p:cNvSpPr>
          <p:nvPr>
            <p:ph type="sldNum" idx="12"/>
          </p:nvPr>
        </p:nvSpPr>
        <p:spPr>
          <a:xfrm>
            <a:off x="23510506" y="12831888"/>
            <a:ext cx="294953" cy="31803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
        <p:cNvGrpSpPr/>
        <p:nvPr/>
      </p:nvGrpSpPr>
      <p:grpSpPr>
        <a:xfrm>
          <a:off x="0" y="0"/>
          <a:ext cx="0" cy="0"/>
          <a:chOff x="0" y="0"/>
          <a:chExt cx="0" cy="0"/>
        </a:xfrm>
      </p:grpSpPr>
      <p:sp>
        <p:nvSpPr>
          <p:cNvPr id="41" name="Google Shape;41;p41"/>
          <p:cNvSpPr>
            <a:spLocks noGrp="1"/>
          </p:cNvSpPr>
          <p:nvPr>
            <p:ph type="pic" idx="2"/>
          </p:nvPr>
        </p:nvSpPr>
        <p:spPr>
          <a:xfrm>
            <a:off x="332509" y="332510"/>
            <a:ext cx="23746692" cy="13078690"/>
          </a:xfrm>
          <a:prstGeom prst="rect">
            <a:avLst/>
          </a:prstGeom>
          <a:noFill/>
          <a:ln>
            <a:noFill/>
          </a:ln>
        </p:spPr>
      </p:sp>
      <p:sp>
        <p:nvSpPr>
          <p:cNvPr id="42" name="Google Shape;42;p41"/>
          <p:cNvSpPr txBox="1">
            <a:spLocks noGrp="1"/>
          </p:cNvSpPr>
          <p:nvPr>
            <p:ph type="sldNum" idx="12"/>
          </p:nvPr>
        </p:nvSpPr>
        <p:spPr>
          <a:xfrm>
            <a:off x="23510506" y="12831888"/>
            <a:ext cx="294953" cy="31803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a:lvl1pPr>
            <a:lvl2pPr marL="0" lvl="1" indent="0" algn="ctr">
              <a:lnSpc>
                <a:spcPct val="100000"/>
              </a:lnSpc>
              <a:spcBef>
                <a:spcPts val="0"/>
              </a:spcBef>
              <a:spcAft>
                <a:spcPts val="0"/>
              </a:spcAft>
              <a:buClr>
                <a:srgbClr val="000000"/>
              </a:buClr>
              <a:buSzPts val="1400"/>
              <a:buFont typeface="Helvetica Neue"/>
              <a:buNone/>
              <a:defRPr/>
            </a:lvl2pPr>
            <a:lvl3pPr marL="0" lvl="2" indent="0" algn="ctr">
              <a:lnSpc>
                <a:spcPct val="100000"/>
              </a:lnSpc>
              <a:spcBef>
                <a:spcPts val="0"/>
              </a:spcBef>
              <a:spcAft>
                <a:spcPts val="0"/>
              </a:spcAft>
              <a:buClr>
                <a:srgbClr val="000000"/>
              </a:buClr>
              <a:buSzPts val="1400"/>
              <a:buFont typeface="Helvetica Neue"/>
              <a:buNone/>
              <a:defRPr/>
            </a:lvl3pPr>
            <a:lvl4pPr marL="0" lvl="3" indent="0" algn="ctr">
              <a:lnSpc>
                <a:spcPct val="100000"/>
              </a:lnSpc>
              <a:spcBef>
                <a:spcPts val="0"/>
              </a:spcBef>
              <a:spcAft>
                <a:spcPts val="0"/>
              </a:spcAft>
              <a:buClr>
                <a:srgbClr val="000000"/>
              </a:buClr>
              <a:buSzPts val="1400"/>
              <a:buFont typeface="Helvetica Neue"/>
              <a:buNone/>
              <a:defRPr/>
            </a:lvl4pPr>
            <a:lvl5pPr marL="0" lvl="4" indent="0" algn="ctr">
              <a:lnSpc>
                <a:spcPct val="100000"/>
              </a:lnSpc>
              <a:spcBef>
                <a:spcPts val="0"/>
              </a:spcBef>
              <a:spcAft>
                <a:spcPts val="0"/>
              </a:spcAft>
              <a:buClr>
                <a:srgbClr val="000000"/>
              </a:buClr>
              <a:buSzPts val="1400"/>
              <a:buFont typeface="Helvetica Neue"/>
              <a:buNone/>
              <a:defRPr/>
            </a:lvl5pPr>
            <a:lvl6pPr marL="0" lvl="5" indent="0" algn="ctr">
              <a:lnSpc>
                <a:spcPct val="100000"/>
              </a:lnSpc>
              <a:spcBef>
                <a:spcPts val="0"/>
              </a:spcBef>
              <a:spcAft>
                <a:spcPts val="0"/>
              </a:spcAft>
              <a:buClr>
                <a:srgbClr val="000000"/>
              </a:buClr>
              <a:buSzPts val="1400"/>
              <a:buFont typeface="Helvetica Neue"/>
              <a:buNone/>
              <a:defRPr/>
            </a:lvl6pPr>
            <a:lvl7pPr marL="0" lvl="6" indent="0" algn="ctr">
              <a:lnSpc>
                <a:spcPct val="100000"/>
              </a:lnSpc>
              <a:spcBef>
                <a:spcPts val="0"/>
              </a:spcBef>
              <a:spcAft>
                <a:spcPts val="0"/>
              </a:spcAft>
              <a:buClr>
                <a:srgbClr val="000000"/>
              </a:buClr>
              <a:buSzPts val="1400"/>
              <a:buFont typeface="Helvetica Neue"/>
              <a:buNone/>
              <a:defRPr/>
            </a:lvl7pPr>
            <a:lvl8pPr marL="0" lvl="7" indent="0" algn="ctr">
              <a:lnSpc>
                <a:spcPct val="100000"/>
              </a:lnSpc>
              <a:spcBef>
                <a:spcPts val="0"/>
              </a:spcBef>
              <a:spcAft>
                <a:spcPts val="0"/>
              </a:spcAft>
              <a:buClr>
                <a:srgbClr val="000000"/>
              </a:buClr>
              <a:buSzPts val="1400"/>
              <a:buFont typeface="Helvetica Neue"/>
              <a:buNone/>
              <a:defRPr/>
            </a:lvl8pPr>
            <a:lvl9pPr marL="0" lvl="8" indent="0" algn="ctr">
              <a:lnSpc>
                <a:spcPct val="100000"/>
              </a:lnSpc>
              <a:spcBef>
                <a:spcPts val="0"/>
              </a:spcBef>
              <a:spcAft>
                <a:spcPts val="0"/>
              </a:spcAft>
              <a:buClr>
                <a:srgbClr val="000000"/>
              </a:buClr>
              <a:buSzPts val="1400"/>
              <a:buFont typeface="Helvetica Neue"/>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2 Images with Captions">
    <p:spTree>
      <p:nvGrpSpPr>
        <p:cNvPr id="1" name=""/>
        <p:cNvGrpSpPr/>
        <p:nvPr/>
      </p:nvGrpSpPr>
      <p:grpSpPr>
        <a:xfrm>
          <a:off x="0" y="0"/>
          <a:ext cx="0" cy="0"/>
          <a:chOff x="0" y="0"/>
          <a:chExt cx="0" cy="0"/>
        </a:xfrm>
      </p:grpSpPr>
      <p:sp>
        <p:nvSpPr>
          <p:cNvPr id="77" name="Image"/>
          <p:cNvSpPr>
            <a:spLocks noGrp="1"/>
          </p:cNvSpPr>
          <p:nvPr>
            <p:ph type="pic" sz="half" idx="13"/>
          </p:nvPr>
        </p:nvSpPr>
        <p:spPr>
          <a:xfrm>
            <a:off x="832974" y="818488"/>
            <a:ext cx="10974720" cy="10056946"/>
          </a:xfrm>
          <a:prstGeom prst="rect">
            <a:avLst/>
          </a:prstGeom>
        </p:spPr>
        <p:txBody>
          <a:bodyPr lIns="91439" tIns="45719" rIns="91439" bIns="45719">
            <a:noAutofit/>
          </a:bodyPr>
          <a:lstStyle/>
          <a:p>
            <a:endParaRPr/>
          </a:p>
        </p:txBody>
      </p:sp>
      <p:sp>
        <p:nvSpPr>
          <p:cNvPr id="78" name="Image"/>
          <p:cNvSpPr>
            <a:spLocks noGrp="1"/>
          </p:cNvSpPr>
          <p:nvPr>
            <p:ph type="pic" sz="half" idx="14"/>
          </p:nvPr>
        </p:nvSpPr>
        <p:spPr>
          <a:xfrm>
            <a:off x="12576240" y="818488"/>
            <a:ext cx="10974720" cy="10056946"/>
          </a:xfrm>
          <a:prstGeom prst="rect">
            <a:avLst/>
          </a:prstGeom>
        </p:spPr>
        <p:txBody>
          <a:bodyPr lIns="91439" tIns="45719" rIns="91439" bIns="45719">
            <a:noAutofit/>
          </a:bodyPr>
          <a:lstStyle/>
          <a:p>
            <a:endParaRPr/>
          </a:p>
        </p:txBody>
      </p:sp>
      <p:sp>
        <p:nvSpPr>
          <p:cNvPr id="80" name="Slide Number"/>
          <p:cNvSpPr txBox="1">
            <a:spLocks noGrp="1"/>
          </p:cNvSpPr>
          <p:nvPr>
            <p:ph type="sldNum" sz="quarter" idx="2"/>
          </p:nvPr>
        </p:nvSpPr>
        <p:spPr>
          <a:xfrm>
            <a:off x="23479386" y="12832887"/>
            <a:ext cx="340260" cy="337007"/>
          </a:xfrm>
          <a:prstGeom prst="rect">
            <a:avLst/>
          </a:prstGeom>
        </p:spPr>
        <p:txBody>
          <a:bodyPr/>
          <a:lstStyle/>
          <a:p>
            <a:fld id="{86CB4B4D-7CA3-9044-876B-883B54F8677D}" type="slidenum">
              <a:t>‹#›</a:t>
            </a:fld>
            <a:endParaRPr/>
          </a:p>
        </p:txBody>
      </p:sp>
      <p:sp>
        <p:nvSpPr>
          <p:cNvPr id="82" name="Body Level One…"/>
          <p:cNvSpPr txBox="1">
            <a:spLocks noGrp="1"/>
          </p:cNvSpPr>
          <p:nvPr>
            <p:ph type="body" sz="quarter" idx="1"/>
          </p:nvPr>
        </p:nvSpPr>
        <p:spPr>
          <a:xfrm>
            <a:off x="825500" y="11269398"/>
            <a:ext cx="10974785" cy="1790635"/>
          </a:xfrm>
          <a:prstGeom prst="rect">
            <a:avLst/>
          </a:prstGeom>
        </p:spPr>
        <p:txBody>
          <a:bodyPr anchor="ctr"/>
          <a:lstStyle>
            <a:lvl1pPr>
              <a:spcBef>
                <a:spcPts val="2400"/>
              </a:spcBef>
              <a:defRPr sz="2400"/>
            </a:lvl1pPr>
            <a:lvl2pPr>
              <a:spcBef>
                <a:spcPts val="2400"/>
              </a:spcBef>
              <a:defRPr sz="2400"/>
            </a:lvl2pPr>
            <a:lvl3pPr>
              <a:spcBef>
                <a:spcPts val="2400"/>
              </a:spcBef>
              <a:defRPr sz="2400"/>
            </a:lvl3pPr>
            <a:lvl4pPr>
              <a:spcBef>
                <a:spcPts val="2400"/>
              </a:spcBef>
              <a:defRPr sz="2400"/>
            </a:lvl4pPr>
            <a:lvl5pPr>
              <a:spcBef>
                <a:spcPts val="2400"/>
              </a:spcBef>
              <a:defRPr sz="2400"/>
            </a:lvl5pPr>
          </a:lstStyle>
          <a:p>
            <a:r>
              <a:t>Body Level One</a:t>
            </a:r>
          </a:p>
          <a:p>
            <a:pPr lvl="1"/>
            <a:r>
              <a:t>Body Level Two</a:t>
            </a:r>
          </a:p>
          <a:p>
            <a:pPr lvl="2"/>
            <a:r>
              <a:t>Body Level Three</a:t>
            </a:r>
          </a:p>
          <a:p>
            <a:pPr lvl="3"/>
            <a:r>
              <a:t>Body Level Four</a:t>
            </a:r>
          </a:p>
          <a:p>
            <a:pPr lvl="4"/>
            <a:r>
              <a:t>Body Level Five</a:t>
            </a:r>
          </a:p>
        </p:txBody>
      </p:sp>
      <p:sp>
        <p:nvSpPr>
          <p:cNvPr id="83" name="Title Here"/>
          <p:cNvSpPr/>
          <p:nvPr/>
        </p:nvSpPr>
        <p:spPr>
          <a:xfrm>
            <a:off x="12576240" y="11252200"/>
            <a:ext cx="10974786" cy="1270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t>Title Here</a:t>
            </a:r>
          </a:p>
        </p:txBody>
      </p:sp>
      <p:sp>
        <p:nvSpPr>
          <p:cNvPr id="9" name="2018 Senior Housing News Architecture &amp; Design Awards   |">
            <a:extLst>
              <a:ext uri="{FF2B5EF4-FFF2-40B4-BE49-F238E27FC236}">
                <a16:creationId xmlns:a16="http://schemas.microsoft.com/office/drawing/2014/main" id="{1BD41DC2-EF0B-F24E-BDBA-06F38523776D}"/>
              </a:ext>
            </a:extLst>
          </p:cNvPr>
          <p:cNvSpPr txBox="1"/>
          <p:nvPr userDrawn="1"/>
        </p:nvSpPr>
        <p:spPr>
          <a:xfrm>
            <a:off x="23328855" y="12804965"/>
            <a:ext cx="102656" cy="3488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r">
              <a:defRPr sz="1600" b="0">
                <a:latin typeface="+mn-lt"/>
                <a:ea typeface="+mn-ea"/>
                <a:cs typeface="+mn-cs"/>
                <a:sym typeface="Helvetica Neue Medium"/>
              </a:defRPr>
            </a:pPr>
            <a:endParaRPr dirty="0"/>
          </a:p>
        </p:txBody>
      </p:sp>
    </p:spTree>
    <p:extLst>
      <p:ext uri="{BB962C8B-B14F-4D97-AF65-F5344CB8AC3E}">
        <p14:creationId xmlns:p14="http://schemas.microsoft.com/office/powerpoint/2010/main" val="416931408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1689100" y="698500"/>
            <a:ext cx="21005800"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AEEF"/>
              </a:buClr>
              <a:buSzPts val="7200"/>
              <a:buFont typeface="Helvetica Neue"/>
              <a:buNone/>
              <a:defRPr sz="7200" b="0" i="0" u="none" strike="noStrike" cap="none">
                <a:solidFill>
                  <a:srgbClr val="00AEEF"/>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9pPr>
          </a:lstStyle>
          <a:p>
            <a:endParaRPr/>
          </a:p>
        </p:txBody>
      </p:sp>
      <p:sp>
        <p:nvSpPr>
          <p:cNvPr id="7" name="Google Shape;7;p33"/>
          <p:cNvSpPr txBox="1">
            <a:spLocks noGrp="1"/>
          </p:cNvSpPr>
          <p:nvPr>
            <p:ph type="body" idx="1"/>
          </p:nvPr>
        </p:nvSpPr>
        <p:spPr>
          <a:xfrm>
            <a:off x="1689100" y="3149600"/>
            <a:ext cx="21005800" cy="9296400"/>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33"/>
          <p:cNvSpPr txBox="1"/>
          <p:nvPr/>
        </p:nvSpPr>
        <p:spPr>
          <a:xfrm>
            <a:off x="23328854" y="12804965"/>
            <a:ext cx="102656"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 name="Google Shape;9;p33"/>
          <p:cNvSpPr txBox="1">
            <a:spLocks noGrp="1"/>
          </p:cNvSpPr>
          <p:nvPr>
            <p:ph type="sldNum" idx="12"/>
          </p:nvPr>
        </p:nvSpPr>
        <p:spPr>
          <a:xfrm>
            <a:off x="23510506" y="12831888"/>
            <a:ext cx="294953" cy="318036"/>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shnawards.com/#catego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brewster-pla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brewster-pla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brewster-pla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shnawards.com/nominees/belmont-village-coral-gables/"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shnawards.com/nominees/brewster-plac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hnawards.com/nominees/brewster-plac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brewster-pla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1" title="2025-powerpointCover.png"/>
          <p:cNvPicPr preferRelativeResize="0"/>
          <p:nvPr/>
        </p:nvPicPr>
        <p:blipFill rotWithShape="1">
          <a:blip r:embed="rId3">
            <a:alphaModFix/>
          </a:blip>
          <a:srcRect/>
          <a:stretch/>
        </p:blipFill>
        <p:spPr>
          <a:xfrm>
            <a:off x="-79975" y="-44575"/>
            <a:ext cx="24543949" cy="13805150"/>
          </a:xfrm>
          <a:prstGeom prst="rect">
            <a:avLst/>
          </a:prstGeom>
          <a:noFill/>
          <a:ln>
            <a:noFill/>
          </a:ln>
        </p:spPr>
      </p:pic>
      <p:sp>
        <p:nvSpPr>
          <p:cNvPr id="48" name="Google Shape;48;p1"/>
          <p:cNvSpPr txBox="1">
            <a:spLocks noGrp="1"/>
          </p:cNvSpPr>
          <p:nvPr>
            <p:ph type="ctrTitle" idx="4294967295"/>
          </p:nvPr>
        </p:nvSpPr>
        <p:spPr>
          <a:xfrm>
            <a:off x="7076539" y="7769167"/>
            <a:ext cx="10230922" cy="3808202"/>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0"/>
              </a:spcBef>
              <a:spcAft>
                <a:spcPts val="0"/>
              </a:spcAft>
              <a:buClr>
                <a:schemeClr val="lt1"/>
              </a:buClr>
              <a:buSzPts val="7200"/>
              <a:buFont typeface="Helvetica Neue"/>
              <a:buNone/>
            </a:pPr>
            <a:r>
              <a:rPr lang="en-US" sz="7200" b="0" i="0" u="none" strike="noStrike" cap="none">
                <a:solidFill>
                  <a:schemeClr val="lt1"/>
                </a:solidFill>
                <a:latin typeface="Helvetica Neue"/>
                <a:ea typeface="Helvetica Neue"/>
                <a:cs typeface="Helvetica Neue"/>
                <a:sym typeface="Helvetica Neue"/>
              </a:rPr>
              <a:t>Name of Community</a:t>
            </a:r>
            <a:endParaRPr/>
          </a:p>
          <a:p>
            <a:pPr marL="0" marR="0" lvl="0" indent="0" algn="ctr" rtl="0">
              <a:lnSpc>
                <a:spcPct val="100000"/>
              </a:lnSpc>
              <a:spcBef>
                <a:spcPts val="2000"/>
              </a:spcBef>
              <a:spcAft>
                <a:spcPts val="0"/>
              </a:spcAft>
              <a:buClr>
                <a:schemeClr val="lt1"/>
              </a:buClr>
              <a:buSzPts val="4200"/>
              <a:buFont typeface="Helvetica Neue"/>
              <a:buNone/>
            </a:pPr>
            <a:r>
              <a:rPr lang="en-US" sz="4200" b="0" i="0" u="none" strike="noStrike" cap="none">
                <a:solidFill>
                  <a:schemeClr val="lt1"/>
                </a:solidFill>
                <a:latin typeface="Helvetica Neue"/>
                <a:ea typeface="Helvetica Neue"/>
                <a:cs typeface="Helvetica Neue"/>
                <a:sym typeface="Helvetica Neue"/>
              </a:rPr>
              <a:t>Address</a:t>
            </a:r>
            <a:r>
              <a:rPr lang="en-US" sz="4200" b="1" i="0" u="none" strike="noStrike" cap="none">
                <a:solidFill>
                  <a:schemeClr val="lt1"/>
                </a:solidFill>
                <a:latin typeface="Helvetica Neue"/>
                <a:ea typeface="Helvetica Neue"/>
                <a:cs typeface="Helvetica Neue"/>
                <a:sym typeface="Helvetica Neue"/>
              </a:rPr>
              <a:t> </a:t>
            </a:r>
            <a:br>
              <a:rPr lang="en-US" sz="4200" b="1" i="0" u="none" strike="noStrike" cap="none">
                <a:solidFill>
                  <a:schemeClr val="lt1"/>
                </a:solidFill>
                <a:latin typeface="Helvetica Neue"/>
                <a:ea typeface="Helvetica Neue"/>
                <a:cs typeface="Helvetica Neue"/>
                <a:sym typeface="Helvetica Neue"/>
              </a:rPr>
            </a:br>
            <a:br>
              <a:rPr lang="en-US" sz="4200" b="1" i="0" u="none" strike="noStrike" cap="none">
                <a:solidFill>
                  <a:schemeClr val="lt1"/>
                </a:solidFill>
                <a:latin typeface="Helvetica Neue"/>
                <a:ea typeface="Helvetica Neue"/>
                <a:cs typeface="Helvetica Neue"/>
                <a:sym typeface="Helvetica Neue"/>
              </a:rPr>
            </a:br>
            <a:r>
              <a:rPr lang="en-US" sz="4200" b="0" i="0" u="none" strike="noStrike" cap="none">
                <a:solidFill>
                  <a:schemeClr val="lt1"/>
                </a:solidFill>
                <a:latin typeface="Helvetica Neue"/>
                <a:ea typeface="Helvetica Neue"/>
                <a:cs typeface="Helvetica Neue"/>
                <a:sym typeface="Helvetica Neue"/>
              </a:rPr>
              <a:t>Category</a:t>
            </a:r>
            <a:endParaRPr/>
          </a:p>
        </p:txBody>
      </p:sp>
      <p:pic>
        <p:nvPicPr>
          <p:cNvPr id="49" name="Google Shape;49;p1"/>
          <p:cNvPicPr preferRelativeResize="0"/>
          <p:nvPr/>
        </p:nvPicPr>
        <p:blipFill rotWithShape="1">
          <a:blip r:embed="rId4">
            <a:alphaModFix/>
          </a:blip>
          <a:srcRect l="36689" r="14359" b="88429"/>
          <a:stretch/>
        </p:blipFill>
        <p:spPr>
          <a:xfrm>
            <a:off x="10596864" y="5296240"/>
            <a:ext cx="7850907" cy="599128"/>
          </a:xfrm>
          <a:prstGeom prst="rect">
            <a:avLst/>
          </a:prstGeom>
          <a:noFill/>
          <a:ln>
            <a:noFill/>
          </a:ln>
        </p:spPr>
      </p:pic>
      <p:sp>
        <p:nvSpPr>
          <p:cNvPr id="50" name="Google Shape;50;p1"/>
          <p:cNvSpPr txBox="1"/>
          <p:nvPr/>
        </p:nvSpPr>
        <p:spPr>
          <a:xfrm>
            <a:off x="-1" y="4419157"/>
            <a:ext cx="17307461" cy="3349635"/>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Welcome to the Senior Housing News Architecture &amp; Design Awards </a:t>
            </a:r>
            <a:r>
              <a:rPr lang="en-US" sz="2700" b="1">
                <a:latin typeface="Helvetica Neue"/>
                <a:ea typeface="Helvetica Neue"/>
                <a:cs typeface="Helvetica Neue"/>
                <a:sym typeface="Helvetica Neue"/>
              </a:rPr>
              <a:t>Entry PowerPoint</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800" dirty="0">
                <a:latin typeface="Helvetica Neue"/>
                <a:ea typeface="Helvetica Neue"/>
                <a:cs typeface="Helvetica Neue"/>
                <a:sym typeface="Helvetica Neue"/>
              </a:rPr>
              <a:t>Please note you will edit the areas noted in each slide. These instructions are your guide. </a:t>
            </a:r>
            <a:br>
              <a:rPr lang="en-US" sz="2800" dirty="0">
                <a:latin typeface="Helvetica Neue"/>
                <a:ea typeface="Helvetica Neue"/>
                <a:cs typeface="Helvetica Neue"/>
                <a:sym typeface="Helvetica Neue"/>
              </a:rPr>
            </a:br>
            <a:r>
              <a:rPr lang="en-US" sz="2800" dirty="0">
                <a:latin typeface="Helvetica Neue"/>
                <a:ea typeface="Helvetica Neue"/>
                <a:cs typeface="Helvetica Neue"/>
                <a:sym typeface="Helvetica Neue"/>
              </a:rPr>
              <a:t>		</a:t>
            </a:r>
            <a:r>
              <a:rPr lang="en-US" sz="2800" b="1" dirty="0">
                <a:latin typeface="Helvetica Neue"/>
                <a:ea typeface="Helvetica Neue"/>
                <a:cs typeface="Helvetica Neue"/>
                <a:sym typeface="Helvetica Neue"/>
              </a:rPr>
              <a:t>Renovation categories  can be seen on our website: </a:t>
            </a:r>
            <a:r>
              <a:rPr lang="en-US" sz="2800" b="1" u="sng" dirty="0">
                <a:solidFill>
                  <a:schemeClr val="hlink"/>
                </a:solidFill>
                <a:latin typeface="Helvetica Neue"/>
                <a:ea typeface="Helvetica Neue"/>
                <a:cs typeface="Helvetica Neue"/>
                <a:sym typeface="Helvetica Neue"/>
                <a:hlinkClick r:id="rId5"/>
              </a:rPr>
              <a:t>https://shnawards.com/#categories</a:t>
            </a:r>
            <a:endParaRPr sz="200" b="1" u="sng" dirty="0"/>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2B557-A530-FEED-C45A-8E6B44C32DD0}"/>
            </a:ext>
          </a:extLst>
        </p:cNvPr>
        <p:cNvGrpSpPr/>
        <p:nvPr/>
      </p:nvGrpSpPr>
      <p:grpSpPr>
        <a:xfrm>
          <a:off x="0" y="0"/>
          <a:ext cx="0" cy="0"/>
          <a:chOff x="0" y="0"/>
          <a:chExt cx="0" cy="0"/>
        </a:xfrm>
      </p:grpSpPr>
      <p:pic>
        <p:nvPicPr>
          <p:cNvPr id="11" name="Picture 2" descr="houses surrounded with plants">
            <a:extLst>
              <a:ext uri="{FF2B5EF4-FFF2-40B4-BE49-F238E27FC236}">
                <a16:creationId xmlns:a16="http://schemas.microsoft.com/office/drawing/2014/main" id="{F6A4E25D-4972-7A1E-2232-03F3B5EC2D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73" b="25644"/>
          <a:stretch/>
        </p:blipFill>
        <p:spPr bwMode="auto">
          <a:xfrm>
            <a:off x="-65314" y="6975574"/>
            <a:ext cx="15991114" cy="6740426"/>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BB84B5B6-2DFE-3B36-AC17-AB78F75F73FE}"/>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
        <p:nvSpPr>
          <p:cNvPr id="14" name="One Full Page Image…">
            <a:extLst>
              <a:ext uri="{FF2B5EF4-FFF2-40B4-BE49-F238E27FC236}">
                <a16:creationId xmlns:a16="http://schemas.microsoft.com/office/drawing/2014/main" id="{A134A359-E390-B381-61BE-64C6E1E28666}"/>
              </a:ext>
            </a:extLst>
          </p:cNvPr>
          <p:cNvSpPr txBox="1">
            <a:spLocks/>
          </p:cNvSpPr>
          <p:nvPr/>
        </p:nvSpPr>
        <p:spPr>
          <a:xfrm>
            <a:off x="16694940" y="2158044"/>
            <a:ext cx="62158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A1001696-5EB3-EFE2-7CD6-FF38699F777A}"/>
              </a:ext>
            </a:extLst>
          </p:cNvPr>
          <p:cNvSpPr txBox="1">
            <a:spLocks/>
          </p:cNvSpPr>
          <p:nvPr/>
        </p:nvSpPr>
        <p:spPr>
          <a:xfrm>
            <a:off x="16694940" y="9133617"/>
            <a:ext cx="58856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7" name="Picture Placeholder 4" descr="A view of the side of a building&#10;&#10;Description automatically generated">
            <a:extLst>
              <a:ext uri="{FF2B5EF4-FFF2-40B4-BE49-F238E27FC236}">
                <a16:creationId xmlns:a16="http://schemas.microsoft.com/office/drawing/2014/main" id="{373060CB-83DF-23A0-84AF-38C2B555EF55}"/>
              </a:ext>
            </a:extLst>
          </p:cNvPr>
          <p:cNvPicPr>
            <a:picLocks noGrp="1"/>
          </p:cNvPicPr>
          <p:nvPr>
            <p:ph type="pic" idx="13"/>
          </p:nvPr>
        </p:nvPicPr>
        <p:blipFill rotWithShape="1">
          <a:blip r:embed="rId4" cstate="email">
            <a:extLst>
              <a:ext uri="{28A0092B-C50C-407E-A947-70E740481C1C}">
                <a14:useLocalDpi xmlns:a14="http://schemas.microsoft.com/office/drawing/2010/main"/>
              </a:ext>
            </a:extLst>
          </a:blip>
          <a:srcRect/>
          <a:stretch/>
        </p:blipFill>
        <p:spPr>
          <a:xfrm>
            <a:off x="1" y="1"/>
            <a:ext cx="15925800" cy="6740426"/>
          </a:xfrm>
        </p:spPr>
      </p:pic>
    </p:spTree>
    <p:extLst>
      <p:ext uri="{BB962C8B-B14F-4D97-AF65-F5344CB8AC3E}">
        <p14:creationId xmlns:p14="http://schemas.microsoft.com/office/powerpoint/2010/main" val="5860030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5"/>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168" name="Google Shape;168;p15"/>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169" name="Google Shape;169;p15"/>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170" name="Google Shape;170;p15"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5" name="Google Shape;85;p5">
            <a:extLst>
              <a:ext uri="{FF2B5EF4-FFF2-40B4-BE49-F238E27FC236}">
                <a16:creationId xmlns:a16="http://schemas.microsoft.com/office/drawing/2014/main" id="{133929E9-A46E-1E4D-2FC3-BA5E52F188BA}"/>
              </a:ext>
            </a:extLst>
          </p:cNvPr>
          <p:cNvSpPr txBox="1"/>
          <p:nvPr/>
        </p:nvSpPr>
        <p:spPr>
          <a:xfrm>
            <a:off x="2333073" y="287037"/>
            <a:ext cx="17039435" cy="411907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without cropping.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would prefer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2024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6" name="Google Shape;86;p5" title="doNotcrop.png">
            <a:extLst>
              <a:ext uri="{FF2B5EF4-FFF2-40B4-BE49-F238E27FC236}">
                <a16:creationId xmlns:a16="http://schemas.microsoft.com/office/drawing/2014/main" id="{4CF5A187-066C-19CA-9099-9145A463CAAE}"/>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
        <p:nvSpPr>
          <p:cNvPr id="2" name="Google Shape;81;p5">
            <a:extLst>
              <a:ext uri="{FF2B5EF4-FFF2-40B4-BE49-F238E27FC236}">
                <a16:creationId xmlns:a16="http://schemas.microsoft.com/office/drawing/2014/main" id="{FA15348C-3973-1FD1-0FAE-8961969E4F23}"/>
              </a:ext>
            </a:extLst>
          </p:cNvPr>
          <p:cNvSpPr txBox="1"/>
          <p:nvPr/>
        </p:nvSpPr>
        <p:spPr>
          <a:xfrm>
            <a:off x="2642107" y="4702476"/>
            <a:ext cx="18601744" cy="75639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dirty="0">
                <a:solidFill>
                  <a:srgbClr val="133D55"/>
                </a:solidFill>
                <a:latin typeface="Helvetica Neue"/>
                <a:ea typeface="Helvetica Neue"/>
                <a:cs typeface="Helvetica Neue"/>
                <a:sym typeface="Helvetica Neue"/>
              </a:rPr>
              <a:t>DINING AREA IMAGES</a:t>
            </a:r>
            <a:endParaRPr dirty="0"/>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dirty="0">
                <a:solidFill>
                  <a:srgbClr val="133D55"/>
                </a:solidFill>
                <a:latin typeface="Helvetica Neue"/>
                <a:ea typeface="Helvetica Neue"/>
                <a:cs typeface="Helvetica Neue"/>
                <a:sym typeface="Helvetica Neue"/>
              </a:rPr>
              <a:t>The Images on the following slides will appear in the exterior image gallery online, using a photo slider. You can </a:t>
            </a:r>
            <a:r>
              <a:rPr lang="en-US" sz="2800" b="1" i="0" u="none" strike="noStrike" cap="none" dirty="0">
                <a:solidFill>
                  <a:srgbClr val="133D55"/>
                </a:solidFill>
                <a:latin typeface="Helvetica Neue"/>
                <a:ea typeface="Helvetica Neue"/>
                <a:cs typeface="Helvetica Neue"/>
                <a:sym typeface="Helvetica Neue"/>
                <a:hlinkClick r:id="rId4"/>
              </a:rPr>
              <a:t>view the 2024 winning nominee here</a:t>
            </a:r>
            <a:r>
              <a:rPr lang="en-US" sz="2800" b="0" i="0" u="none" strike="noStrike" cap="none" dirty="0">
                <a:solidFill>
                  <a:srgbClr val="133D55"/>
                </a:solidFill>
                <a:latin typeface="Helvetica Neue"/>
                <a:ea typeface="Helvetica Neue"/>
                <a:cs typeface="Helvetica Neue"/>
                <a:sym typeface="Helvetica Neue"/>
              </a:rPr>
              <a:t>. For best practice, choose before / after images taken from the same angle.</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Choose either of the following 2 layout options and replace the placeholder image with your image. Add more images by duplicating either of the following 2 slides and replacing the placeholder image(s). Delete any unwanted layout slides.</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For your online portfolio, our Design team selects only the best before &amp; after photos for each category (exterior, common room, etc.). </a:t>
            </a:r>
            <a:r>
              <a:rPr lang="en-US" sz="2800" dirty="0">
                <a:solidFill>
                  <a:srgbClr val="133D55"/>
                </a:solidFill>
                <a:latin typeface="Helvetica Neue"/>
                <a:ea typeface="Helvetica Neue"/>
                <a:cs typeface="Helvetica Neue"/>
                <a:sym typeface="Helvetica Neue"/>
              </a:rPr>
              <a:t>H</a:t>
            </a:r>
            <a:r>
              <a:rPr lang="en-US" sz="2800" b="0" i="0" u="none" strike="noStrike" cap="none" dirty="0">
                <a:solidFill>
                  <a:srgbClr val="133D55"/>
                </a:solidFill>
                <a:latin typeface="Helvetica Neue"/>
                <a:ea typeface="Helvetica Neue"/>
                <a:cs typeface="Helvetica Neue"/>
                <a:sym typeface="Helvetica Neue"/>
              </a:rPr>
              <a:t>owever, feel free to include additional images in this PowerPoint for our judges to review. </a:t>
            </a:r>
            <a:br>
              <a:rPr lang="en-US" sz="2800" b="0" i="0" u="none" strike="noStrike" cap="none" dirty="0">
                <a:solidFill>
                  <a:srgbClr val="133D55"/>
                </a:solidFill>
                <a:latin typeface="Helvetica Neue"/>
                <a:ea typeface="Helvetica Neue"/>
                <a:cs typeface="Helvetica Neue"/>
                <a:sym typeface="Helvetica Neue"/>
              </a:rPr>
            </a:br>
            <a:r>
              <a:rPr lang="en-US" sz="2800" b="0" i="1" u="none" strike="noStrike" cap="none" dirty="0">
                <a:solidFill>
                  <a:srgbClr val="133D55"/>
                </a:solidFill>
                <a:latin typeface="Helvetica Neue"/>
                <a:ea typeface="Helvetica Neue"/>
                <a:cs typeface="Helvetica Neue"/>
                <a:sym typeface="Helvetica Neue"/>
              </a:rPr>
              <a:t>[Optional: You can use this area for a 15-20 word description.]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C3ED3-7A9D-081D-DA9E-CCF2A967C1C7}"/>
            </a:ext>
          </a:extLst>
        </p:cNvPr>
        <p:cNvGrpSpPr/>
        <p:nvPr/>
      </p:nvGrpSpPr>
      <p:grpSpPr>
        <a:xfrm>
          <a:off x="0" y="0"/>
          <a:ext cx="0" cy="0"/>
          <a:chOff x="0" y="0"/>
          <a:chExt cx="0" cy="0"/>
        </a:xfrm>
      </p:grpSpPr>
      <p:pic>
        <p:nvPicPr>
          <p:cNvPr id="1028" name="Picture 4" descr="White 2-storey House Near Trees">
            <a:extLst>
              <a:ext uri="{FF2B5EF4-FFF2-40B4-BE49-F238E27FC236}">
                <a16:creationId xmlns:a16="http://schemas.microsoft.com/office/drawing/2014/main" id="{DD4AA02B-1F1A-69D2-4D89-7ADFC61172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6" b="6912"/>
          <a:stretch/>
        </p:blipFill>
        <p:spPr bwMode="auto">
          <a:xfrm>
            <a:off x="12242800" y="0"/>
            <a:ext cx="12141200" cy="108448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ite modern cement building under blue sky">
            <a:extLst>
              <a:ext uri="{FF2B5EF4-FFF2-40B4-BE49-F238E27FC236}">
                <a16:creationId xmlns:a16="http://schemas.microsoft.com/office/drawing/2014/main" id="{757935D6-BC79-F452-F93F-BC805C9BD6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418"/>
          <a:stretch/>
        </p:blipFill>
        <p:spPr bwMode="auto">
          <a:xfrm>
            <a:off x="0" y="0"/>
            <a:ext cx="12059750" cy="10850034"/>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EDAE868A-7665-2F1F-8755-3E17F116D990}"/>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
        <p:nvSpPr>
          <p:cNvPr id="14" name="One Full Page Image…">
            <a:extLst>
              <a:ext uri="{FF2B5EF4-FFF2-40B4-BE49-F238E27FC236}">
                <a16:creationId xmlns:a16="http://schemas.microsoft.com/office/drawing/2014/main" id="{8AD70A57-9C50-FA77-073E-DB788E00A760}"/>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C513FEBB-68D3-13AD-BF35-9998A7DDDE27}"/>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517819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0BF58-331B-4D60-ED0F-B513574F5E3B}"/>
            </a:ext>
          </a:extLst>
        </p:cNvPr>
        <p:cNvGrpSpPr/>
        <p:nvPr/>
      </p:nvGrpSpPr>
      <p:grpSpPr>
        <a:xfrm>
          <a:off x="0" y="0"/>
          <a:ext cx="0" cy="0"/>
          <a:chOff x="0" y="0"/>
          <a:chExt cx="0" cy="0"/>
        </a:xfrm>
      </p:grpSpPr>
      <p:pic>
        <p:nvPicPr>
          <p:cNvPr id="11" name="Picture 2" descr="houses surrounded with plants">
            <a:extLst>
              <a:ext uri="{FF2B5EF4-FFF2-40B4-BE49-F238E27FC236}">
                <a16:creationId xmlns:a16="http://schemas.microsoft.com/office/drawing/2014/main" id="{66B5D5CD-61BD-FF75-861B-1772BA2407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73" b="25644"/>
          <a:stretch/>
        </p:blipFill>
        <p:spPr bwMode="auto">
          <a:xfrm>
            <a:off x="-65314" y="6975574"/>
            <a:ext cx="15991114" cy="6740426"/>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2B15ED88-D7E6-C8F0-5720-3D56B8178181}"/>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sp>
        <p:nvSpPr>
          <p:cNvPr id="14" name="One Full Page Image…">
            <a:extLst>
              <a:ext uri="{FF2B5EF4-FFF2-40B4-BE49-F238E27FC236}">
                <a16:creationId xmlns:a16="http://schemas.microsoft.com/office/drawing/2014/main" id="{7B6A023E-0188-CA0F-85B1-C17146961389}"/>
              </a:ext>
            </a:extLst>
          </p:cNvPr>
          <p:cNvSpPr txBox="1">
            <a:spLocks/>
          </p:cNvSpPr>
          <p:nvPr/>
        </p:nvSpPr>
        <p:spPr>
          <a:xfrm>
            <a:off x="16694940" y="2158044"/>
            <a:ext cx="62158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A684DB9B-A65D-6F72-54C7-49213AACB2C2}"/>
              </a:ext>
            </a:extLst>
          </p:cNvPr>
          <p:cNvSpPr txBox="1">
            <a:spLocks/>
          </p:cNvSpPr>
          <p:nvPr/>
        </p:nvSpPr>
        <p:spPr>
          <a:xfrm>
            <a:off x="16694940" y="9133617"/>
            <a:ext cx="58856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7" name="Picture Placeholder 4" descr="A view of the side of a building&#10;&#10;Description automatically generated">
            <a:extLst>
              <a:ext uri="{FF2B5EF4-FFF2-40B4-BE49-F238E27FC236}">
                <a16:creationId xmlns:a16="http://schemas.microsoft.com/office/drawing/2014/main" id="{BC2F9F0A-1560-CA8D-1B19-144B72C06776}"/>
              </a:ext>
            </a:extLst>
          </p:cNvPr>
          <p:cNvPicPr>
            <a:picLocks noGrp="1"/>
          </p:cNvPicPr>
          <p:nvPr>
            <p:ph type="pic" idx="13"/>
          </p:nvPr>
        </p:nvPicPr>
        <p:blipFill rotWithShape="1">
          <a:blip r:embed="rId4" cstate="email">
            <a:extLst>
              <a:ext uri="{28A0092B-C50C-407E-A947-70E740481C1C}">
                <a14:useLocalDpi xmlns:a14="http://schemas.microsoft.com/office/drawing/2010/main"/>
              </a:ext>
            </a:extLst>
          </a:blip>
          <a:srcRect/>
          <a:stretch/>
        </p:blipFill>
        <p:spPr>
          <a:xfrm>
            <a:off x="1" y="1"/>
            <a:ext cx="15925800" cy="6740426"/>
          </a:xfrm>
        </p:spPr>
      </p:pic>
    </p:spTree>
    <p:extLst>
      <p:ext uri="{BB962C8B-B14F-4D97-AF65-F5344CB8AC3E}">
        <p14:creationId xmlns:p14="http://schemas.microsoft.com/office/powerpoint/2010/main" val="25193552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211" name="Google Shape;211;p20"/>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212" name="Google Shape;212;p20"/>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213" name="Google Shape;213;p20"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96060ECB-BA01-40C2-54D9-69AADD495BC9}"/>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2024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CEA4831A-20EF-13D8-B4C6-224D0B7428FB}"/>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
        <p:nvSpPr>
          <p:cNvPr id="7" name="Google Shape;81;p5">
            <a:extLst>
              <a:ext uri="{FF2B5EF4-FFF2-40B4-BE49-F238E27FC236}">
                <a16:creationId xmlns:a16="http://schemas.microsoft.com/office/drawing/2014/main" id="{D8C168A3-85A5-3CC2-1649-F5F96F71B19C}"/>
              </a:ext>
            </a:extLst>
          </p:cNvPr>
          <p:cNvSpPr txBox="1"/>
          <p:nvPr/>
        </p:nvSpPr>
        <p:spPr>
          <a:xfrm>
            <a:off x="2642107" y="4702476"/>
            <a:ext cx="18601744" cy="75639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dirty="0">
                <a:solidFill>
                  <a:srgbClr val="133D55"/>
                </a:solidFill>
                <a:latin typeface="Helvetica Neue"/>
                <a:ea typeface="Helvetica Neue"/>
                <a:cs typeface="Helvetica Neue"/>
                <a:sym typeface="Helvetica Neue"/>
              </a:rPr>
              <a:t>ADDITIONAL AMENITIES IMAGES</a:t>
            </a:r>
            <a:endParaRPr dirty="0"/>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dirty="0">
                <a:solidFill>
                  <a:srgbClr val="133D55"/>
                </a:solidFill>
                <a:latin typeface="Helvetica Neue"/>
                <a:ea typeface="Helvetica Neue"/>
                <a:cs typeface="Helvetica Neue"/>
                <a:sym typeface="Helvetica Neue"/>
              </a:rPr>
              <a:t>The Images on the following slides will appear in the exterior image gallery online, using a photo slider. You can </a:t>
            </a:r>
            <a:r>
              <a:rPr lang="en-US" sz="2800" b="1" i="0" u="none" strike="noStrike" cap="none" dirty="0">
                <a:solidFill>
                  <a:srgbClr val="133D55"/>
                </a:solidFill>
                <a:latin typeface="Helvetica Neue"/>
                <a:ea typeface="Helvetica Neue"/>
                <a:cs typeface="Helvetica Neue"/>
                <a:sym typeface="Helvetica Neue"/>
                <a:hlinkClick r:id="rId4"/>
              </a:rPr>
              <a:t>view the 2024 winning nominee here</a:t>
            </a:r>
            <a:r>
              <a:rPr lang="en-US" sz="2800" b="0" i="0" u="none" strike="noStrike" cap="none" dirty="0">
                <a:solidFill>
                  <a:srgbClr val="133D55"/>
                </a:solidFill>
                <a:latin typeface="Helvetica Neue"/>
                <a:ea typeface="Helvetica Neue"/>
                <a:cs typeface="Helvetica Neue"/>
                <a:sym typeface="Helvetica Neue"/>
              </a:rPr>
              <a:t>. For best practice, choose before / after images taken from the same angle.</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Choose either of the following 2 layout options and replace the placeholder image with your image. Add more images by duplicating either of the following 2 slides and replacing the placeholder image(s). Delete any unwanted layout slides.</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For your online portfolio, our Design team selects only the best before &amp; after photos for each category (exterior, common room, etc.). </a:t>
            </a:r>
            <a:r>
              <a:rPr lang="en-US" sz="2800" dirty="0">
                <a:solidFill>
                  <a:srgbClr val="133D55"/>
                </a:solidFill>
                <a:latin typeface="Helvetica Neue"/>
                <a:ea typeface="Helvetica Neue"/>
                <a:cs typeface="Helvetica Neue"/>
                <a:sym typeface="Helvetica Neue"/>
              </a:rPr>
              <a:t>H</a:t>
            </a:r>
            <a:r>
              <a:rPr lang="en-US" sz="2800" b="0" i="0" u="none" strike="noStrike" cap="none" dirty="0">
                <a:solidFill>
                  <a:srgbClr val="133D55"/>
                </a:solidFill>
                <a:latin typeface="Helvetica Neue"/>
                <a:ea typeface="Helvetica Neue"/>
                <a:cs typeface="Helvetica Neue"/>
                <a:sym typeface="Helvetica Neue"/>
              </a:rPr>
              <a:t>owever, feel free to include additional images in this PowerPoint for our judges to review. </a:t>
            </a:r>
            <a:br>
              <a:rPr lang="en-US" sz="2800" b="0" i="0" u="none" strike="noStrike" cap="none" dirty="0">
                <a:solidFill>
                  <a:srgbClr val="133D55"/>
                </a:solidFill>
                <a:latin typeface="Helvetica Neue"/>
                <a:ea typeface="Helvetica Neue"/>
                <a:cs typeface="Helvetica Neue"/>
                <a:sym typeface="Helvetica Neue"/>
              </a:rPr>
            </a:br>
            <a:r>
              <a:rPr lang="en-US" sz="2800" b="0" i="1" u="none" strike="noStrike" cap="none" dirty="0">
                <a:solidFill>
                  <a:srgbClr val="133D55"/>
                </a:solidFill>
                <a:latin typeface="Helvetica Neue"/>
                <a:ea typeface="Helvetica Neue"/>
                <a:cs typeface="Helvetica Neue"/>
                <a:sym typeface="Helvetica Neue"/>
              </a:rPr>
              <a:t>[Optional: You can use this area for a 15-20 word description.]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69661-01D4-61B6-77BA-B9C5B7967874}"/>
            </a:ext>
          </a:extLst>
        </p:cNvPr>
        <p:cNvGrpSpPr/>
        <p:nvPr/>
      </p:nvGrpSpPr>
      <p:grpSpPr>
        <a:xfrm>
          <a:off x="0" y="0"/>
          <a:ext cx="0" cy="0"/>
          <a:chOff x="0" y="0"/>
          <a:chExt cx="0" cy="0"/>
        </a:xfrm>
      </p:grpSpPr>
      <p:pic>
        <p:nvPicPr>
          <p:cNvPr id="1028" name="Picture 4" descr="White 2-storey House Near Trees">
            <a:extLst>
              <a:ext uri="{FF2B5EF4-FFF2-40B4-BE49-F238E27FC236}">
                <a16:creationId xmlns:a16="http://schemas.microsoft.com/office/drawing/2014/main" id="{9C067E03-C1DD-D813-4737-CF4C0D57F7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6" b="6912"/>
          <a:stretch/>
        </p:blipFill>
        <p:spPr bwMode="auto">
          <a:xfrm>
            <a:off x="12242800" y="0"/>
            <a:ext cx="12141200" cy="108448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ite modern cement building under blue sky">
            <a:extLst>
              <a:ext uri="{FF2B5EF4-FFF2-40B4-BE49-F238E27FC236}">
                <a16:creationId xmlns:a16="http://schemas.microsoft.com/office/drawing/2014/main" id="{8CAC7B5E-039B-6E5A-89B4-80333AD0EA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418"/>
          <a:stretch/>
        </p:blipFill>
        <p:spPr bwMode="auto">
          <a:xfrm>
            <a:off x="0" y="0"/>
            <a:ext cx="12059750" cy="10850034"/>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F1B797EB-1B19-D054-B090-EFE6DE80D814}"/>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15</a:t>
            </a:fld>
            <a:endParaRPr/>
          </a:p>
        </p:txBody>
      </p:sp>
      <p:sp>
        <p:nvSpPr>
          <p:cNvPr id="14" name="One Full Page Image…">
            <a:extLst>
              <a:ext uri="{FF2B5EF4-FFF2-40B4-BE49-F238E27FC236}">
                <a16:creationId xmlns:a16="http://schemas.microsoft.com/office/drawing/2014/main" id="{FD66F3B5-149F-15DC-3BB7-83CD55D4745F}"/>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5FFE49C5-87CA-F0B7-FB56-CBC6495513AA}"/>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511085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43FB6-C924-5BB8-0B90-B3881AACB23A}"/>
            </a:ext>
          </a:extLst>
        </p:cNvPr>
        <p:cNvGrpSpPr/>
        <p:nvPr/>
      </p:nvGrpSpPr>
      <p:grpSpPr>
        <a:xfrm>
          <a:off x="0" y="0"/>
          <a:ext cx="0" cy="0"/>
          <a:chOff x="0" y="0"/>
          <a:chExt cx="0" cy="0"/>
        </a:xfrm>
      </p:grpSpPr>
      <p:pic>
        <p:nvPicPr>
          <p:cNvPr id="11" name="Picture 2" descr="houses surrounded with plants">
            <a:extLst>
              <a:ext uri="{FF2B5EF4-FFF2-40B4-BE49-F238E27FC236}">
                <a16:creationId xmlns:a16="http://schemas.microsoft.com/office/drawing/2014/main" id="{3D7FF7E9-79AA-D649-4787-D4AABA0EE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73" b="25644"/>
          <a:stretch/>
        </p:blipFill>
        <p:spPr bwMode="auto">
          <a:xfrm>
            <a:off x="-65314" y="6975574"/>
            <a:ext cx="15991114" cy="6740426"/>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59EB1083-4A27-05F0-601F-E4BCC7B8F163}"/>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16</a:t>
            </a:fld>
            <a:endParaRPr/>
          </a:p>
        </p:txBody>
      </p:sp>
      <p:sp>
        <p:nvSpPr>
          <p:cNvPr id="14" name="One Full Page Image…">
            <a:extLst>
              <a:ext uri="{FF2B5EF4-FFF2-40B4-BE49-F238E27FC236}">
                <a16:creationId xmlns:a16="http://schemas.microsoft.com/office/drawing/2014/main" id="{85E2E049-A0E4-2C40-E7A5-EF1BF70DD412}"/>
              </a:ext>
            </a:extLst>
          </p:cNvPr>
          <p:cNvSpPr txBox="1">
            <a:spLocks/>
          </p:cNvSpPr>
          <p:nvPr/>
        </p:nvSpPr>
        <p:spPr>
          <a:xfrm>
            <a:off x="16694940" y="2158044"/>
            <a:ext cx="62158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2D0CC85F-10B9-0F49-C7A2-0B150189A867}"/>
              </a:ext>
            </a:extLst>
          </p:cNvPr>
          <p:cNvSpPr txBox="1">
            <a:spLocks/>
          </p:cNvSpPr>
          <p:nvPr/>
        </p:nvSpPr>
        <p:spPr>
          <a:xfrm>
            <a:off x="16694940" y="9133617"/>
            <a:ext cx="58856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7" name="Picture Placeholder 4" descr="A view of the side of a building&#10;&#10;Description automatically generated">
            <a:extLst>
              <a:ext uri="{FF2B5EF4-FFF2-40B4-BE49-F238E27FC236}">
                <a16:creationId xmlns:a16="http://schemas.microsoft.com/office/drawing/2014/main" id="{37340F61-A752-9CCC-4B63-87113A7F224A}"/>
              </a:ext>
            </a:extLst>
          </p:cNvPr>
          <p:cNvPicPr>
            <a:picLocks noGrp="1"/>
          </p:cNvPicPr>
          <p:nvPr>
            <p:ph type="pic" idx="13"/>
          </p:nvPr>
        </p:nvPicPr>
        <p:blipFill rotWithShape="1">
          <a:blip r:embed="rId4" cstate="email">
            <a:extLst>
              <a:ext uri="{28A0092B-C50C-407E-A947-70E740481C1C}">
                <a14:useLocalDpi xmlns:a14="http://schemas.microsoft.com/office/drawing/2010/main"/>
              </a:ext>
            </a:extLst>
          </a:blip>
          <a:srcRect/>
          <a:stretch/>
        </p:blipFill>
        <p:spPr>
          <a:xfrm>
            <a:off x="1" y="1"/>
            <a:ext cx="15925800" cy="6740426"/>
          </a:xfrm>
        </p:spPr>
      </p:pic>
    </p:spTree>
    <p:extLst>
      <p:ext uri="{BB962C8B-B14F-4D97-AF65-F5344CB8AC3E}">
        <p14:creationId xmlns:p14="http://schemas.microsoft.com/office/powerpoint/2010/main" val="5110320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256" name="Google Shape;256;p25"/>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257" name="Google Shape;257;p25"/>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258" name="Google Shape;258;p25"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59C9716C-8AC9-02DE-3118-46300839C2A8}"/>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2024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DA181B05-592B-4BF3-AF41-E1666E05349F}"/>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
        <p:nvSpPr>
          <p:cNvPr id="7" name="Google Shape;81;p5">
            <a:extLst>
              <a:ext uri="{FF2B5EF4-FFF2-40B4-BE49-F238E27FC236}">
                <a16:creationId xmlns:a16="http://schemas.microsoft.com/office/drawing/2014/main" id="{3370B818-68CC-972A-3399-9EF25F26E22B}"/>
              </a:ext>
            </a:extLst>
          </p:cNvPr>
          <p:cNvSpPr txBox="1"/>
          <p:nvPr/>
        </p:nvSpPr>
        <p:spPr>
          <a:xfrm>
            <a:off x="2642107" y="4702476"/>
            <a:ext cx="18601744" cy="75639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dirty="0">
                <a:solidFill>
                  <a:srgbClr val="133D55"/>
                </a:solidFill>
                <a:latin typeface="Helvetica Neue"/>
                <a:ea typeface="Helvetica Neue"/>
                <a:cs typeface="Helvetica Neue"/>
                <a:sym typeface="Helvetica Neue"/>
              </a:rPr>
              <a:t>PERSONAL RESIDENCE IMAGES</a:t>
            </a:r>
            <a:endParaRPr dirty="0"/>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dirty="0">
                <a:solidFill>
                  <a:srgbClr val="133D55"/>
                </a:solidFill>
                <a:latin typeface="Helvetica Neue"/>
                <a:ea typeface="Helvetica Neue"/>
                <a:cs typeface="Helvetica Neue"/>
                <a:sym typeface="Helvetica Neue"/>
              </a:rPr>
              <a:t>The Images on the following slides will appear in the exterior image gallery online, using a photo slider. You can </a:t>
            </a:r>
            <a:r>
              <a:rPr lang="en-US" sz="2800" b="1" i="0" u="none" strike="noStrike" cap="none" dirty="0">
                <a:solidFill>
                  <a:srgbClr val="133D55"/>
                </a:solidFill>
                <a:latin typeface="Helvetica Neue"/>
                <a:ea typeface="Helvetica Neue"/>
                <a:cs typeface="Helvetica Neue"/>
                <a:sym typeface="Helvetica Neue"/>
                <a:hlinkClick r:id="rId4"/>
              </a:rPr>
              <a:t>view the 2024 winning nominee here</a:t>
            </a:r>
            <a:r>
              <a:rPr lang="en-US" sz="2800" b="0" i="0" u="none" strike="noStrike" cap="none" dirty="0">
                <a:solidFill>
                  <a:srgbClr val="133D55"/>
                </a:solidFill>
                <a:latin typeface="Helvetica Neue"/>
                <a:ea typeface="Helvetica Neue"/>
                <a:cs typeface="Helvetica Neue"/>
                <a:sym typeface="Helvetica Neue"/>
              </a:rPr>
              <a:t>. For best practice, choose before / after images taken from the same angle.</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Choose either of the following 2 layout options and replace the placeholder image with your image. Add more images by duplicating either of the following 2 slides and replacing the placeholder image(s). Delete any unwanted layout slides.</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For your online portfolio, our Design team selects only the best before &amp; after photos for each category (exterior, common room, etc.). </a:t>
            </a:r>
            <a:r>
              <a:rPr lang="en-US" sz="2800" dirty="0">
                <a:solidFill>
                  <a:srgbClr val="133D55"/>
                </a:solidFill>
                <a:latin typeface="Helvetica Neue"/>
                <a:ea typeface="Helvetica Neue"/>
                <a:cs typeface="Helvetica Neue"/>
                <a:sym typeface="Helvetica Neue"/>
              </a:rPr>
              <a:t>H</a:t>
            </a:r>
            <a:r>
              <a:rPr lang="en-US" sz="2800" b="0" i="0" u="none" strike="noStrike" cap="none" dirty="0">
                <a:solidFill>
                  <a:srgbClr val="133D55"/>
                </a:solidFill>
                <a:latin typeface="Helvetica Neue"/>
                <a:ea typeface="Helvetica Neue"/>
                <a:cs typeface="Helvetica Neue"/>
                <a:sym typeface="Helvetica Neue"/>
              </a:rPr>
              <a:t>owever, feel free to include additional images in this PowerPoint for our judges to review. </a:t>
            </a:r>
            <a:br>
              <a:rPr lang="en-US" sz="2800" b="0" i="0" u="none" strike="noStrike" cap="none" dirty="0">
                <a:solidFill>
                  <a:srgbClr val="133D55"/>
                </a:solidFill>
                <a:latin typeface="Helvetica Neue"/>
                <a:ea typeface="Helvetica Neue"/>
                <a:cs typeface="Helvetica Neue"/>
                <a:sym typeface="Helvetica Neue"/>
              </a:rPr>
            </a:br>
            <a:r>
              <a:rPr lang="en-US" sz="2800" b="0" i="1" u="none" strike="noStrike" cap="none" dirty="0">
                <a:solidFill>
                  <a:srgbClr val="133D55"/>
                </a:solidFill>
                <a:latin typeface="Helvetica Neue"/>
                <a:ea typeface="Helvetica Neue"/>
                <a:cs typeface="Helvetica Neue"/>
                <a:sym typeface="Helvetica Neue"/>
              </a:rPr>
              <a:t>[Optional: You can use this area for a 15-20 word description.]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AC8E2-53F7-D420-8998-E4447C2EE1B5}"/>
            </a:ext>
          </a:extLst>
        </p:cNvPr>
        <p:cNvGrpSpPr/>
        <p:nvPr/>
      </p:nvGrpSpPr>
      <p:grpSpPr>
        <a:xfrm>
          <a:off x="0" y="0"/>
          <a:ext cx="0" cy="0"/>
          <a:chOff x="0" y="0"/>
          <a:chExt cx="0" cy="0"/>
        </a:xfrm>
      </p:grpSpPr>
      <p:pic>
        <p:nvPicPr>
          <p:cNvPr id="1028" name="Picture 4" descr="White 2-storey House Near Trees">
            <a:extLst>
              <a:ext uri="{FF2B5EF4-FFF2-40B4-BE49-F238E27FC236}">
                <a16:creationId xmlns:a16="http://schemas.microsoft.com/office/drawing/2014/main" id="{0F658983-4ABA-DDBB-E78B-8B92A7A492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6" b="6912"/>
          <a:stretch/>
        </p:blipFill>
        <p:spPr bwMode="auto">
          <a:xfrm>
            <a:off x="12242800" y="0"/>
            <a:ext cx="12141200" cy="108448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ite modern cement building under blue sky">
            <a:extLst>
              <a:ext uri="{FF2B5EF4-FFF2-40B4-BE49-F238E27FC236}">
                <a16:creationId xmlns:a16="http://schemas.microsoft.com/office/drawing/2014/main" id="{4E41ACAA-086A-0B63-6F79-0050CD60F1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418"/>
          <a:stretch/>
        </p:blipFill>
        <p:spPr bwMode="auto">
          <a:xfrm>
            <a:off x="0" y="0"/>
            <a:ext cx="12059750" cy="10850034"/>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6229F4CA-53EF-8111-A263-F0304B151BAE}"/>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sp>
        <p:nvSpPr>
          <p:cNvPr id="14" name="One Full Page Image…">
            <a:extLst>
              <a:ext uri="{FF2B5EF4-FFF2-40B4-BE49-F238E27FC236}">
                <a16:creationId xmlns:a16="http://schemas.microsoft.com/office/drawing/2014/main" id="{5767BE64-D9C8-FDB9-5C2D-242048E2CB19}"/>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A5D7DA12-1F6A-A3E4-1128-FA2F1B8CE1DA}"/>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301399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48DDC-CB09-7A17-DE20-5D22D8FAD3EF}"/>
            </a:ext>
          </a:extLst>
        </p:cNvPr>
        <p:cNvGrpSpPr/>
        <p:nvPr/>
      </p:nvGrpSpPr>
      <p:grpSpPr>
        <a:xfrm>
          <a:off x="0" y="0"/>
          <a:ext cx="0" cy="0"/>
          <a:chOff x="0" y="0"/>
          <a:chExt cx="0" cy="0"/>
        </a:xfrm>
      </p:grpSpPr>
      <p:pic>
        <p:nvPicPr>
          <p:cNvPr id="11" name="Picture 2" descr="houses surrounded with plants">
            <a:extLst>
              <a:ext uri="{FF2B5EF4-FFF2-40B4-BE49-F238E27FC236}">
                <a16:creationId xmlns:a16="http://schemas.microsoft.com/office/drawing/2014/main" id="{BD2DC4E9-8FCB-5599-138E-86951238AA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73" b="25644"/>
          <a:stretch/>
        </p:blipFill>
        <p:spPr bwMode="auto">
          <a:xfrm>
            <a:off x="-65314" y="6975574"/>
            <a:ext cx="15991114" cy="6740426"/>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3E36E8CA-6718-D677-E60E-1E5FED3EDCA1}"/>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19</a:t>
            </a:fld>
            <a:endParaRPr/>
          </a:p>
        </p:txBody>
      </p:sp>
      <p:sp>
        <p:nvSpPr>
          <p:cNvPr id="14" name="One Full Page Image…">
            <a:extLst>
              <a:ext uri="{FF2B5EF4-FFF2-40B4-BE49-F238E27FC236}">
                <a16:creationId xmlns:a16="http://schemas.microsoft.com/office/drawing/2014/main" id="{A4806A61-B53E-B7BB-2F4B-E6AF6FF8B3AD}"/>
              </a:ext>
            </a:extLst>
          </p:cNvPr>
          <p:cNvSpPr txBox="1">
            <a:spLocks/>
          </p:cNvSpPr>
          <p:nvPr/>
        </p:nvSpPr>
        <p:spPr>
          <a:xfrm>
            <a:off x="16694940" y="2158044"/>
            <a:ext cx="62158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9BF16272-B712-4671-5D50-2884091A5DA5}"/>
              </a:ext>
            </a:extLst>
          </p:cNvPr>
          <p:cNvSpPr txBox="1">
            <a:spLocks/>
          </p:cNvSpPr>
          <p:nvPr/>
        </p:nvSpPr>
        <p:spPr>
          <a:xfrm>
            <a:off x="16694940" y="9133617"/>
            <a:ext cx="58856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7" name="Picture Placeholder 4" descr="A view of the side of a building&#10;&#10;Description automatically generated">
            <a:extLst>
              <a:ext uri="{FF2B5EF4-FFF2-40B4-BE49-F238E27FC236}">
                <a16:creationId xmlns:a16="http://schemas.microsoft.com/office/drawing/2014/main" id="{54FF5B5F-E991-E93F-FFA9-33CFF6ABBD48}"/>
              </a:ext>
            </a:extLst>
          </p:cNvPr>
          <p:cNvPicPr>
            <a:picLocks noGrp="1"/>
          </p:cNvPicPr>
          <p:nvPr>
            <p:ph type="pic" idx="13"/>
          </p:nvPr>
        </p:nvPicPr>
        <p:blipFill rotWithShape="1">
          <a:blip r:embed="rId4" cstate="email">
            <a:extLst>
              <a:ext uri="{28A0092B-C50C-407E-A947-70E740481C1C}">
                <a14:useLocalDpi xmlns:a14="http://schemas.microsoft.com/office/drawing/2010/main"/>
              </a:ext>
            </a:extLst>
          </a:blip>
          <a:srcRect/>
          <a:stretch/>
        </p:blipFill>
        <p:spPr>
          <a:xfrm>
            <a:off x="1" y="1"/>
            <a:ext cx="15925800" cy="6740426"/>
          </a:xfrm>
        </p:spPr>
      </p:pic>
    </p:spTree>
    <p:extLst>
      <p:ext uri="{BB962C8B-B14F-4D97-AF65-F5344CB8AC3E}">
        <p14:creationId xmlns:p14="http://schemas.microsoft.com/office/powerpoint/2010/main" val="84339913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2" name="Google Shape;64;p3" title="2025-powerpointBG01.png">
            <a:extLst>
              <a:ext uri="{FF2B5EF4-FFF2-40B4-BE49-F238E27FC236}">
                <a16:creationId xmlns:a16="http://schemas.microsoft.com/office/drawing/2014/main" id="{24D9F7E9-B423-77C3-798B-CF8B0E211361}"/>
              </a:ext>
            </a:extLst>
          </p:cNvPr>
          <p:cNvPicPr preferRelativeResize="0"/>
          <p:nvPr/>
        </p:nvPicPr>
        <p:blipFill>
          <a:blip r:embed="rId3">
            <a:alphaModFix/>
          </a:blip>
          <a:stretch>
            <a:fillRect/>
          </a:stretch>
        </p:blipFill>
        <p:spPr>
          <a:xfrm>
            <a:off x="-76201" y="-132476"/>
            <a:ext cx="24536402" cy="13980951"/>
          </a:xfrm>
          <a:prstGeom prst="rect">
            <a:avLst/>
          </a:prstGeom>
          <a:noFill/>
          <a:ln>
            <a:noFill/>
          </a:ln>
        </p:spPr>
      </p:pic>
      <p:cxnSp>
        <p:nvCxnSpPr>
          <p:cNvPr id="56" name="Google Shape;56;p2"/>
          <p:cNvCxnSpPr/>
          <p:nvPr/>
        </p:nvCxnSpPr>
        <p:spPr>
          <a:xfrm>
            <a:off x="8266545" y="11369897"/>
            <a:ext cx="7850909" cy="0"/>
          </a:xfrm>
          <a:prstGeom prst="straightConnector1">
            <a:avLst/>
          </a:prstGeom>
          <a:noFill/>
          <a:ln w="57150" cap="flat" cmpd="sng">
            <a:solidFill>
              <a:srgbClr val="00AEEF"/>
            </a:solidFill>
            <a:prstDash val="solid"/>
            <a:miter lim="400000"/>
            <a:headEnd type="none" w="sm" len="sm"/>
            <a:tailEnd type="none" w="sm" len="sm"/>
          </a:ln>
        </p:spPr>
      </p:cxnSp>
      <p:cxnSp>
        <p:nvCxnSpPr>
          <p:cNvPr id="57" name="Google Shape;57;p2"/>
          <p:cNvCxnSpPr/>
          <p:nvPr/>
        </p:nvCxnSpPr>
        <p:spPr>
          <a:xfrm>
            <a:off x="8266545" y="2493463"/>
            <a:ext cx="7850909" cy="0"/>
          </a:xfrm>
          <a:prstGeom prst="straightConnector1">
            <a:avLst/>
          </a:prstGeom>
          <a:noFill/>
          <a:ln w="57150" cap="flat" cmpd="sng">
            <a:solidFill>
              <a:srgbClr val="00AEEF"/>
            </a:solidFill>
            <a:prstDash val="solid"/>
            <a:miter lim="400000"/>
            <a:headEnd type="none" w="sm" len="sm"/>
            <a:tailEnd type="none" w="sm" len="sm"/>
          </a:ln>
        </p:spPr>
      </p:cxnSp>
      <p:sp>
        <p:nvSpPr>
          <p:cNvPr id="58" name="Google Shape;58;p2"/>
          <p:cNvSpPr txBox="1"/>
          <p:nvPr/>
        </p:nvSpPr>
        <p:spPr>
          <a:xfrm>
            <a:off x="4439515" y="3002399"/>
            <a:ext cx="15504900" cy="7537200"/>
          </a:xfrm>
          <a:prstGeom prst="rect">
            <a:avLst/>
          </a:prstGeom>
          <a:noFill/>
          <a:ln>
            <a:noFill/>
          </a:ln>
        </p:spPr>
        <p:txBody>
          <a:bodyPr spcFirstLastPara="1" wrap="square" lIns="50800" tIns="50800" rIns="50800" bIns="50800" anchor="ctr" anchorCtr="0">
            <a:spAutoFit/>
          </a:bodyPr>
          <a:lstStyle/>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City/State: </a:t>
            </a:r>
            <a:r>
              <a:rPr lang="en-US" sz="4200" b="0" i="0" u="none" strike="noStrike" cap="none">
                <a:solidFill>
                  <a:srgbClr val="000000"/>
                </a:solidFill>
                <a:latin typeface="Helvetica Neue"/>
                <a:ea typeface="Helvetica Neue"/>
                <a:cs typeface="Helvetica Neue"/>
                <a:sym typeface="Helvetica Neue"/>
              </a:rPr>
              <a:t>City, State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Date of Completion: </a:t>
            </a:r>
            <a:r>
              <a:rPr lang="en-US" sz="4200">
                <a:latin typeface="Helvetica Neue"/>
                <a:ea typeface="Helvetica Neue"/>
                <a:cs typeface="Helvetica Neue"/>
                <a:sym typeface="Helvetica Neue"/>
              </a:rPr>
              <a:t>MM</a:t>
            </a:r>
            <a:r>
              <a:rPr lang="en-US" sz="4200" b="0" i="0" u="none" strike="noStrike" cap="none">
                <a:solidFill>
                  <a:srgbClr val="000000"/>
                </a:solidFill>
                <a:latin typeface="Helvetica Neue"/>
                <a:ea typeface="Helvetica Neue"/>
                <a:cs typeface="Helvetica Neue"/>
                <a:sym typeface="Helvetica Neue"/>
              </a:rPr>
              <a:t>/</a:t>
            </a:r>
            <a:r>
              <a:rPr lang="en-US" sz="4200">
                <a:latin typeface="Helvetica Neue"/>
                <a:ea typeface="Helvetica Neue"/>
                <a:cs typeface="Helvetica Neue"/>
                <a:sym typeface="Helvetica Neue"/>
              </a:rPr>
              <a:t>DD</a:t>
            </a:r>
            <a:r>
              <a:rPr lang="en-US" sz="4200" b="0" i="0" u="none" strike="noStrike" cap="none">
                <a:solidFill>
                  <a:srgbClr val="000000"/>
                </a:solidFill>
                <a:latin typeface="Helvetica Neue"/>
                <a:ea typeface="Helvetica Neue"/>
                <a:cs typeface="Helvetica Neue"/>
                <a:sym typeface="Helvetica Neue"/>
              </a:rPr>
              <a:t>/</a:t>
            </a:r>
            <a:r>
              <a:rPr lang="en-US" sz="4200">
                <a:latin typeface="Helvetica Neue"/>
                <a:ea typeface="Helvetica Neue"/>
                <a:cs typeface="Helvetica Neue"/>
                <a:sym typeface="Helvetica Neue"/>
              </a:rPr>
              <a:t>YYYY</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Project Size (SQ. FT): </a:t>
            </a:r>
            <a:r>
              <a:rPr lang="en-US" sz="4200" b="0" i="0" u="none" strike="noStrike" cap="none">
                <a:solidFill>
                  <a:srgbClr val="000000"/>
                </a:solidFill>
                <a:latin typeface="Helvetica Neue"/>
                <a:ea typeface="Helvetica Neue"/>
                <a:cs typeface="Helvetica Neue"/>
                <a:sym typeface="Helvetica Neue"/>
              </a:rPr>
              <a:t>000,000 SF</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Owner: </a:t>
            </a:r>
            <a:r>
              <a:rPr lang="en-US" sz="4200" b="0" i="0" u="none" strike="noStrike" cap="none">
                <a:solidFill>
                  <a:srgbClr val="000000"/>
                </a:solidFill>
                <a:latin typeface="Helvetica Neue"/>
                <a:ea typeface="Helvetica Neue"/>
                <a:cs typeface="Helvetica Neue"/>
                <a:sym typeface="Helvetica Neue"/>
              </a:rPr>
              <a:t>Owner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Operator: </a:t>
            </a:r>
            <a:r>
              <a:rPr lang="en-US" sz="4200" b="0" i="0" u="none" strike="noStrike" cap="none">
                <a:solidFill>
                  <a:srgbClr val="000000"/>
                </a:solidFill>
                <a:latin typeface="Helvetica Neue"/>
                <a:ea typeface="Helvetica Neue"/>
                <a:cs typeface="Helvetica Neue"/>
                <a:sym typeface="Helvetica Neue"/>
              </a:rPr>
              <a:t>Operator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Architect: </a:t>
            </a:r>
            <a:r>
              <a:rPr lang="en-US" sz="4200" b="0" i="0" u="none" strike="noStrike" cap="none">
                <a:solidFill>
                  <a:srgbClr val="000000"/>
                </a:solidFill>
                <a:latin typeface="Helvetica Neue"/>
                <a:ea typeface="Helvetica Neue"/>
                <a:cs typeface="Helvetica Neue"/>
                <a:sym typeface="Helvetica Neue"/>
              </a:rPr>
              <a:t>Architect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Interior Design Firm: </a:t>
            </a:r>
            <a:r>
              <a:rPr lang="en-US" sz="4200" b="0" i="0" u="none" strike="noStrike" cap="none">
                <a:solidFill>
                  <a:srgbClr val="000000"/>
                </a:solidFill>
                <a:latin typeface="Helvetica Neue"/>
                <a:ea typeface="Helvetica Neue"/>
                <a:cs typeface="Helvetica Neue"/>
                <a:sym typeface="Helvetica Neue"/>
              </a:rPr>
              <a:t>Interior Design Firm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Builder/Contractor: </a:t>
            </a:r>
            <a:r>
              <a:rPr lang="en-US" sz="4200" b="0" i="0" u="none" strike="noStrike" cap="none">
                <a:solidFill>
                  <a:srgbClr val="000000"/>
                </a:solidFill>
                <a:latin typeface="Helvetica Neue"/>
                <a:ea typeface="Helvetica Neue"/>
                <a:cs typeface="Helvetica Neue"/>
                <a:sym typeface="Helvetica Neue"/>
              </a:rPr>
              <a:t>Builder/Contractor Name</a:t>
            </a:r>
            <a:endParaRPr/>
          </a:p>
        </p:txBody>
      </p:sp>
      <p:pic>
        <p:nvPicPr>
          <p:cNvPr id="59" name="Google Shape;59;p2" title="2025-powerpointINFO.png"/>
          <p:cNvPicPr preferRelativeResize="0"/>
          <p:nvPr/>
        </p:nvPicPr>
        <p:blipFill>
          <a:blip r:embed="rId4">
            <a:alphaModFix/>
          </a:blip>
          <a:stretch>
            <a:fillRect/>
          </a:stretch>
        </p:blipFill>
        <p:spPr>
          <a:xfrm rot="-5400000">
            <a:off x="245749" y="3067323"/>
            <a:ext cx="5001702" cy="1416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0"/>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00" name="Google Shape;300;p30"/>
          <p:cNvSpPr txBox="1"/>
          <p:nvPr/>
        </p:nvSpPr>
        <p:spPr>
          <a:xfrm>
            <a:off x="2608942" y="6197601"/>
            <a:ext cx="19387458" cy="56895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FLOOR PLAN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are for judging purposes only.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layout options and replace the placeholder image with your image. Add more images by duplicating any of the following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for this category.</a:t>
            </a:r>
            <a:endParaRPr/>
          </a:p>
        </p:txBody>
      </p:sp>
      <p:cxnSp>
        <p:nvCxnSpPr>
          <p:cNvPr id="301" name="Google Shape;301;p30"/>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302" name="Google Shape;302;p30"/>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303" name="Google Shape;303;p30"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304" name="Google Shape;304;p30"/>
          <p:cNvSpPr txBox="1"/>
          <p:nvPr/>
        </p:nvSpPr>
        <p:spPr>
          <a:xfrm>
            <a:off x="2485475" y="743825"/>
            <a:ext cx="15505500" cy="2904000"/>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a:latin typeface="Helvetica Neue"/>
                <a:ea typeface="Helvetica Neue"/>
                <a:cs typeface="Helvetica Neue"/>
                <a:sym typeface="Helvetica Neue"/>
              </a:rPr>
              <a:t>Please note your floor plan images are for the judges only and will not be displayed </a:t>
            </a:r>
            <a:br>
              <a:rPr lang="en-US" sz="2700" b="1">
                <a:latin typeface="Helvetica Neue"/>
                <a:ea typeface="Helvetica Neue"/>
                <a:cs typeface="Helvetica Neue"/>
                <a:sym typeface="Helvetica Neue"/>
              </a:rPr>
            </a:br>
            <a:r>
              <a:rPr lang="en-US" sz="2700" b="1">
                <a:latin typeface="Helvetica Neue"/>
                <a:ea typeface="Helvetica Neue"/>
                <a:cs typeface="Helvetica Neue"/>
                <a:sym typeface="Helvetica Neue"/>
              </a:rPr>
              <a:t>		in your online image gallery.</a:t>
            </a:r>
            <a:endParaRPr sz="2700"/>
          </a:p>
          <a:p>
            <a:pPr marL="0" marR="0" lvl="4" indent="914400" algn="l" rtl="0">
              <a:lnSpc>
                <a:spcPct val="100000"/>
              </a:lnSpc>
              <a:spcBef>
                <a:spcPts val="2400"/>
              </a:spcBef>
              <a:spcAft>
                <a:spcPts val="0"/>
              </a:spcAft>
              <a:buClr>
                <a:srgbClr val="000000"/>
              </a:buClr>
              <a:buSzPts val="2400"/>
              <a:buFont typeface="Helvetica Neue Light"/>
              <a:buNone/>
            </a:pPr>
            <a:r>
              <a:rPr lang="en-US" sz="2400" i="1">
                <a:latin typeface="Helvetica Neue Light"/>
                <a:ea typeface="Helvetica Neue Light"/>
                <a:cs typeface="Helvetica Neue Light"/>
                <a:sym typeface="Helvetica Neue Light"/>
              </a:rPr>
              <a:t>YOU SHOULD</a:t>
            </a:r>
            <a:r>
              <a:rPr lang="en-US" sz="2400" b="0" i="1" u="none" strike="noStrike" cap="none">
                <a:solidFill>
                  <a:srgbClr val="000000"/>
                </a:solidFill>
                <a:latin typeface="Helvetica Neue Light"/>
                <a:ea typeface="Helvetica Neue Light"/>
                <a:cs typeface="Helvetica Neue Light"/>
                <a:sym typeface="Helvetica Neue Light"/>
              </a:rPr>
              <a:t> DELET</a:t>
            </a:r>
            <a:r>
              <a:rPr lang="en-US" sz="2400" i="1">
                <a:latin typeface="Helvetica Neue Light"/>
                <a:ea typeface="Helvetica Neue Light"/>
                <a:cs typeface="Helvetica Neue Light"/>
                <a:sym typeface="Helvetica Neue Light"/>
              </a:rPr>
              <a:t>E THESE INSTRUCTIONS BEFORE YOU SUBMIT FINAL DOCUMENT.</a:t>
            </a:r>
            <a:endParaRPr sz="2400" i="1">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a:latin typeface="Helvetica Neue Light"/>
              <a:ea typeface="Helvetica Neue Light"/>
              <a:cs typeface="Helvetica Neue Light"/>
              <a:sym typeface="Helvetica Neue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31"/>
          <p:cNvPicPr preferRelativeResize="0"/>
          <p:nvPr/>
        </p:nvPicPr>
        <p:blipFill rotWithShape="1">
          <a:blip r:embed="rId3">
            <a:alphaModFix/>
          </a:blip>
          <a:srcRect t="10660" b="10659"/>
          <a:stretch/>
        </p:blipFill>
        <p:spPr>
          <a:xfrm>
            <a:off x="3668485" y="1027132"/>
            <a:ext cx="17047030" cy="9388795"/>
          </a:xfrm>
          <a:prstGeom prst="rect">
            <a:avLst/>
          </a:prstGeom>
          <a:noFill/>
          <a:ln>
            <a:noFill/>
          </a:ln>
        </p:spPr>
      </p:pic>
      <p:sp>
        <p:nvSpPr>
          <p:cNvPr id="310" name="Google Shape;310;p31"/>
          <p:cNvSpPr txBox="1"/>
          <p:nvPr/>
        </p:nvSpPr>
        <p:spPr>
          <a:xfrm>
            <a:off x="437015" y="10760440"/>
            <a:ext cx="23510100" cy="2424300"/>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2"/>
          <p:cNvPicPr preferRelativeResize="0"/>
          <p:nvPr/>
        </p:nvPicPr>
        <p:blipFill rotWithShape="1">
          <a:blip r:embed="rId3">
            <a:alphaModFix/>
          </a:blip>
          <a:srcRect t="10660" b="10659"/>
          <a:stretch/>
        </p:blipFill>
        <p:spPr>
          <a:xfrm>
            <a:off x="1435374" y="933698"/>
            <a:ext cx="21513252" cy="11848604"/>
          </a:xfrm>
          <a:prstGeom prst="rect">
            <a:avLst/>
          </a:prstGeom>
          <a:noFill/>
          <a:ln>
            <a:noFill/>
          </a:ln>
        </p:spPr>
      </p:pic>
      <p:sp>
        <p:nvSpPr>
          <p:cNvPr id="316" name="Google Shape;316;p32"/>
          <p:cNvSpPr txBox="1"/>
          <p:nvPr/>
        </p:nvSpPr>
        <p:spPr>
          <a:xfrm>
            <a:off x="-10" y="11046190"/>
            <a:ext cx="23510100" cy="2424300"/>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a:solidFill>
                  <a:srgbClr val="133D55"/>
                </a:solidFill>
              </a:rPr>
              <a:t>Full page image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g33dfdbe49c3_0_31" title="2025-powerpointBack.png"/>
          <p:cNvPicPr preferRelativeResize="0"/>
          <p:nvPr/>
        </p:nvPicPr>
        <p:blipFill rotWithShape="1">
          <a:blip r:embed="rId3">
            <a:alphaModFix/>
          </a:blip>
          <a:srcRect b="10"/>
          <a:stretch/>
        </p:blipFill>
        <p:spPr>
          <a:xfrm>
            <a:off x="-79975" y="-44575"/>
            <a:ext cx="24543949" cy="13805150"/>
          </a:xfrm>
          <a:prstGeom prst="rect">
            <a:avLst/>
          </a:prstGeom>
          <a:noFill/>
          <a:ln>
            <a:noFill/>
          </a:ln>
        </p:spPr>
      </p:pic>
      <p:sp>
        <p:nvSpPr>
          <p:cNvPr id="322" name="Google Shape;322;g33dfdbe49c3_0_31"/>
          <p:cNvSpPr txBox="1">
            <a:spLocks noGrp="1"/>
          </p:cNvSpPr>
          <p:nvPr>
            <p:ph type="ctrTitle" idx="4294967295"/>
          </p:nvPr>
        </p:nvSpPr>
        <p:spPr>
          <a:xfrm>
            <a:off x="6809839" y="873067"/>
            <a:ext cx="10230900" cy="3808200"/>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2000"/>
              </a:spcBef>
              <a:spcAft>
                <a:spcPts val="0"/>
              </a:spcAft>
              <a:buClr>
                <a:schemeClr val="lt1"/>
              </a:buClr>
              <a:buSzPts val="4200"/>
              <a:buFont typeface="Helvetica Neue"/>
              <a:buNone/>
            </a:pPr>
            <a:r>
              <a:rPr lang="en-US" sz="5400" b="1">
                <a:solidFill>
                  <a:schemeClr val="lt1"/>
                </a:solidFill>
              </a:rPr>
              <a:t>Before you submit . . .</a:t>
            </a:r>
            <a:endParaRPr sz="5400" b="1"/>
          </a:p>
        </p:txBody>
      </p:sp>
      <p:pic>
        <p:nvPicPr>
          <p:cNvPr id="323" name="Google Shape;323;g33dfdbe49c3_0_31"/>
          <p:cNvPicPr preferRelativeResize="0"/>
          <p:nvPr/>
        </p:nvPicPr>
        <p:blipFill rotWithShape="1">
          <a:blip r:embed="rId4">
            <a:alphaModFix/>
          </a:blip>
          <a:srcRect l="36688" r="14361" b="88429"/>
          <a:stretch/>
        </p:blipFill>
        <p:spPr>
          <a:xfrm>
            <a:off x="8063214" y="1543390"/>
            <a:ext cx="7850907" cy="599128"/>
          </a:xfrm>
          <a:prstGeom prst="rect">
            <a:avLst/>
          </a:prstGeom>
          <a:noFill/>
          <a:ln>
            <a:noFill/>
          </a:ln>
        </p:spPr>
      </p:pic>
      <p:sp>
        <p:nvSpPr>
          <p:cNvPr id="324" name="Google Shape;324;g33dfdbe49c3_0_31"/>
          <p:cNvSpPr txBox="1"/>
          <p:nvPr/>
        </p:nvSpPr>
        <p:spPr>
          <a:xfrm>
            <a:off x="6057900" y="4681275"/>
            <a:ext cx="11876700" cy="5074500"/>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a:latin typeface="Helvetica Neue"/>
                <a:ea typeface="Helvetica Neue"/>
                <a:cs typeface="Helvetica Neue"/>
                <a:sym typeface="Helvetica Neue"/>
              </a:rPr>
              <a:t>Make sure you have deleted all instruction boxes. </a:t>
            </a:r>
            <a:endParaRPr sz="2700"/>
          </a:p>
          <a:p>
            <a:pPr marL="914400" marR="0" lvl="0" indent="-406400" algn="l" rtl="0">
              <a:lnSpc>
                <a:spcPct val="100000"/>
              </a:lnSpc>
              <a:spcBef>
                <a:spcPts val="0"/>
              </a:spcBef>
              <a:spcAft>
                <a:spcPts val="0"/>
              </a:spcAft>
              <a:buSzPts val="2800"/>
              <a:buFont typeface="Helvetica Neue"/>
              <a:buChar char="+"/>
            </a:pPr>
            <a:r>
              <a:rPr lang="en-US" sz="2800">
                <a:latin typeface="Helvetica Neue"/>
                <a:ea typeface="Helvetica Neue"/>
                <a:cs typeface="Helvetica Neue"/>
                <a:sym typeface="Helvetica Neue"/>
              </a:rPr>
              <a:t>You should submit the PowerPoint document for entry. You may </a:t>
            </a:r>
            <a:endParaRPr sz="280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800">
                <a:latin typeface="Helvetica Neue"/>
                <a:ea typeface="Helvetica Neue"/>
                <a:cs typeface="Helvetica Neue"/>
                <a:sym typeface="Helvetica Neue"/>
              </a:rPr>
              <a:t>also send an exported PDF, but the PowerPoint is required. </a:t>
            </a:r>
            <a:endParaRPr sz="2800">
              <a:latin typeface="Helvetica Neue"/>
              <a:ea typeface="Helvetica Neue"/>
              <a:cs typeface="Helvetica Neue"/>
              <a:sym typeface="Helvetica Neue"/>
            </a:endParaRPr>
          </a:p>
          <a:p>
            <a:pPr marL="914400" marR="0" lvl="0" indent="-406400" algn="l" rtl="0">
              <a:lnSpc>
                <a:spcPct val="100000"/>
              </a:lnSpc>
              <a:spcBef>
                <a:spcPts val="0"/>
              </a:spcBef>
              <a:spcAft>
                <a:spcPts val="0"/>
              </a:spcAft>
              <a:buSzPts val="2800"/>
              <a:buFont typeface="Helvetica Neue"/>
              <a:buChar char="+"/>
            </a:pPr>
            <a:r>
              <a:rPr lang="en-US" sz="2800">
                <a:latin typeface="Helvetica Neue"/>
                <a:ea typeface="Helvetica Neue"/>
                <a:cs typeface="Helvetica Neue"/>
                <a:sym typeface="Helvetica Neue"/>
              </a:rPr>
              <a:t>If your images should be displayed full size, please</a:t>
            </a:r>
            <a:endParaRPr sz="280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800">
                <a:latin typeface="Helvetica Neue"/>
                <a:ea typeface="Helvetica Neue"/>
                <a:cs typeface="Helvetica Neue"/>
                <a:sym typeface="Helvetica Neue"/>
              </a:rPr>
              <a:t>make sure the </a:t>
            </a:r>
            <a:r>
              <a:rPr lang="en-US" sz="2800">
                <a:solidFill>
                  <a:schemeClr val="dk1"/>
                </a:solidFill>
                <a:latin typeface="Helvetica Neue"/>
                <a:ea typeface="Helvetica Neue"/>
                <a:cs typeface="Helvetica Neue"/>
                <a:sym typeface="Helvetica Neue"/>
              </a:rPr>
              <a:t>quality/</a:t>
            </a:r>
            <a:r>
              <a:rPr lang="en-US" sz="2800">
                <a:latin typeface="Helvetica Neue"/>
                <a:ea typeface="Helvetica Neue"/>
                <a:cs typeface="Helvetica Neue"/>
                <a:sym typeface="Helvetica Neue"/>
              </a:rPr>
              <a:t>resolution is 300dpi to display well with our</a:t>
            </a:r>
            <a:endParaRPr sz="280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800">
                <a:latin typeface="Helvetica Neue"/>
                <a:ea typeface="Helvetica Neue"/>
                <a:cs typeface="Helvetica Neue"/>
                <a:sym typeface="Helvetica Neue"/>
              </a:rPr>
              <a:t>online gallery format. </a:t>
            </a:r>
            <a:br>
              <a:rPr lang="en-US" sz="2800">
                <a:latin typeface="Helvetica Neue"/>
                <a:ea typeface="Helvetica Neue"/>
                <a:cs typeface="Helvetica Neue"/>
                <a:sym typeface="Helvetica Neue"/>
              </a:rPr>
            </a:br>
            <a:r>
              <a:rPr lang="en-US" sz="2800">
                <a:latin typeface="Helvetica Neue"/>
                <a:ea typeface="Helvetica Neue"/>
                <a:cs typeface="Helvetica Neue"/>
                <a:sym typeface="Helvetica Neue"/>
              </a:rPr>
              <a:t>		</a:t>
            </a:r>
            <a:r>
              <a:rPr lang="en-US" sz="2800" b="1">
                <a:latin typeface="Helvetica Neue"/>
                <a:ea typeface="Helvetica Neue"/>
                <a:cs typeface="Helvetica Neue"/>
                <a:sym typeface="Helvetica Neue"/>
              </a:rPr>
              <a:t>View an example of a </a:t>
            </a:r>
            <a:r>
              <a:rPr lang="en-US" sz="2800" b="1" u="sng">
                <a:solidFill>
                  <a:schemeClr val="hlink"/>
                </a:solidFill>
                <a:latin typeface="Helvetica Neue"/>
                <a:ea typeface="Helvetica Neue"/>
                <a:cs typeface="Helvetica Neue"/>
                <a:sym typeface="Helvetica Neue"/>
                <a:hlinkClick r:id="rId5"/>
              </a:rPr>
              <a:t>2024 winning nominee here</a:t>
            </a:r>
            <a:r>
              <a:rPr lang="en-US" sz="2800" b="1">
                <a:latin typeface="Helvetica Neue"/>
                <a:ea typeface="Helvetica Neue"/>
                <a:cs typeface="Helvetica Neue"/>
                <a:sym typeface="Helvetica Neue"/>
              </a:rPr>
              <a:t>. </a:t>
            </a:r>
            <a:endParaRPr sz="2800" b="1">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a:latin typeface="Helvetica Neue Light"/>
                <a:ea typeface="Helvetica Neue Light"/>
                <a:cs typeface="Helvetica Neue Light"/>
                <a:sym typeface="Helvetica Neue Light"/>
              </a:rPr>
              <a:t>WE RECOMMEND </a:t>
            </a:r>
            <a:r>
              <a:rPr lang="en-US" sz="2400" b="0" i="1" u="none" strike="noStrike" cap="none">
                <a:solidFill>
                  <a:srgbClr val="000000"/>
                </a:solidFill>
                <a:latin typeface="Helvetica Neue Light"/>
                <a:ea typeface="Helvetica Neue Light"/>
                <a:cs typeface="Helvetica Neue Light"/>
                <a:sym typeface="Helvetica Neue Light"/>
              </a:rPr>
              <a:t>DELET</a:t>
            </a:r>
            <a:r>
              <a:rPr lang="en-US" sz="2400" i="1">
                <a:latin typeface="Helvetica Neue Light"/>
                <a:ea typeface="Helvetica Neue Light"/>
                <a:cs typeface="Helvetica Neue Light"/>
                <a:sym typeface="Helvetica Neue Light"/>
              </a:rPr>
              <a:t>ING THIS ENTIRE PAGE BEFORE SUBMITTING.</a:t>
            </a:r>
            <a:endParaRPr sz="2400" i="1">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a:latin typeface="Helvetica Neue Light"/>
              <a:ea typeface="Helvetica Neue Light"/>
              <a:cs typeface="Helvetica Neue Light"/>
              <a:sym typeface="Helvetica Neue Light"/>
            </a:endParaRPr>
          </a:p>
        </p:txBody>
      </p:sp>
      <p:pic>
        <p:nvPicPr>
          <p:cNvPr id="325" name="Google Shape;325;g33dfdbe49c3_0_31"/>
          <p:cNvPicPr preferRelativeResize="0"/>
          <p:nvPr/>
        </p:nvPicPr>
        <p:blipFill rotWithShape="1">
          <a:blip r:embed="rId4">
            <a:alphaModFix/>
          </a:blip>
          <a:srcRect l="36688" r="14361" b="88429"/>
          <a:stretch/>
        </p:blipFill>
        <p:spPr>
          <a:xfrm>
            <a:off x="8063214" y="3448390"/>
            <a:ext cx="7850907" cy="5991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3" title="2025-powerpointBG01.png"/>
          <p:cNvPicPr preferRelativeResize="0"/>
          <p:nvPr/>
        </p:nvPicPr>
        <p:blipFill>
          <a:blip r:embed="rId3">
            <a:alphaModFix/>
          </a:blip>
          <a:stretch>
            <a:fillRect/>
          </a:stretch>
        </p:blipFill>
        <p:spPr>
          <a:xfrm>
            <a:off x="-76201" y="-132476"/>
            <a:ext cx="24536402" cy="13980951"/>
          </a:xfrm>
          <a:prstGeom prst="rect">
            <a:avLst/>
          </a:prstGeom>
          <a:noFill/>
          <a:ln>
            <a:noFill/>
          </a:ln>
        </p:spPr>
      </p:pic>
      <p:sp>
        <p:nvSpPr>
          <p:cNvPr id="65" name="Google Shape;65;p3"/>
          <p:cNvSpPr txBox="1">
            <a:spLocks noGrp="1"/>
          </p:cNvSpPr>
          <p:nvPr>
            <p:ph type="sldNum" idx="4294967295"/>
          </p:nvPr>
        </p:nvSpPr>
        <p:spPr>
          <a:xfrm>
            <a:off x="23483620" y="12819188"/>
            <a:ext cx="34026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3</a:t>
            </a:fld>
            <a:endParaRPr/>
          </a:p>
        </p:txBody>
      </p:sp>
      <p:sp>
        <p:nvSpPr>
          <p:cNvPr id="66" name="Google Shape;66;p3"/>
          <p:cNvSpPr txBox="1">
            <a:spLocks noGrp="1"/>
          </p:cNvSpPr>
          <p:nvPr>
            <p:ph type="title" idx="4294967295"/>
          </p:nvPr>
        </p:nvSpPr>
        <p:spPr>
          <a:xfrm>
            <a:off x="-287383" y="979484"/>
            <a:ext cx="25054560" cy="2035175"/>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133D55"/>
              </a:buClr>
              <a:buSzPts val="7200"/>
              <a:buFont typeface="Helvetica Neue"/>
              <a:buNone/>
            </a:pPr>
            <a:r>
              <a:rPr lang="en-US">
                <a:solidFill>
                  <a:srgbClr val="133D55"/>
                </a:solidFill>
              </a:rPr>
              <a:t>Text for Consideration (500 words)</a:t>
            </a:r>
            <a:endParaRPr/>
          </a:p>
        </p:txBody>
      </p:sp>
      <p:sp>
        <p:nvSpPr>
          <p:cNvPr id="67" name="Google Shape;67;p3"/>
          <p:cNvSpPr txBox="1"/>
          <p:nvPr/>
        </p:nvSpPr>
        <p:spPr>
          <a:xfrm>
            <a:off x="2209206" y="3658800"/>
            <a:ext cx="20061382" cy="8227893"/>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2200"/>
              <a:buFont typeface="Helvetica Neue"/>
              <a:buNone/>
            </a:pPr>
            <a:r>
              <a:rPr lang="en-US" sz="2200" b="0" i="0" u="none" strike="noStrike" cap="none">
                <a:solidFill>
                  <a:srgbClr val="000000"/>
                </a:solidFill>
                <a:latin typeface="Helvetica Neue"/>
                <a:ea typeface="Helvetica Neue"/>
                <a:cs typeface="Helvetica Neue"/>
                <a:sym typeface="Helvetica Neue"/>
              </a:rPr>
              <a:t>Company and project story. Description of the company and design. Description of design inspiration. What makes this project stand out in this category.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a:t>
            </a:r>
            <a:endParaRPr/>
          </a:p>
          <a:p>
            <a:pPr marL="0" marR="0" lvl="0" indent="0" algn="l" rtl="0">
              <a:lnSpc>
                <a:spcPct val="100000"/>
              </a:lnSpc>
              <a:spcBef>
                <a:spcPts val="0"/>
              </a:spcBef>
              <a:spcAft>
                <a:spcPts val="0"/>
              </a:spcAft>
              <a:buClr>
                <a:srgbClr val="000000"/>
              </a:buClr>
              <a:buSzPts val="2200"/>
              <a:buFont typeface="Helvetica Neue"/>
              <a:buNone/>
            </a:pPr>
            <a:endParaRPr sz="2200" b="1" i="0" u="none" strike="noStrike" cap="none">
              <a:solidFill>
                <a:srgbClr val="000000"/>
              </a:solidFill>
              <a:latin typeface="Helvetica Neue"/>
              <a:ea typeface="Helvetica Neue"/>
              <a:cs typeface="Helvetica Neue"/>
              <a:sym typeface="Helvetica Neue"/>
            </a:endParaRPr>
          </a:p>
        </p:txBody>
      </p:sp>
      <p:cxnSp>
        <p:nvCxnSpPr>
          <p:cNvPr id="68" name="Google Shape;68;p3"/>
          <p:cNvCxnSpPr/>
          <p:nvPr/>
        </p:nvCxnSpPr>
        <p:spPr>
          <a:xfrm>
            <a:off x="2209206" y="12058858"/>
            <a:ext cx="20061382" cy="0"/>
          </a:xfrm>
          <a:prstGeom prst="straightConnector1">
            <a:avLst/>
          </a:prstGeom>
          <a:noFill/>
          <a:ln w="57150" cap="flat" cmpd="sng">
            <a:solidFill>
              <a:srgbClr val="00AEEF"/>
            </a:solidFill>
            <a:prstDash val="solid"/>
            <a:miter lim="400000"/>
            <a:headEnd type="none" w="sm" len="sm"/>
            <a:tailEnd type="none" w="sm" len="sm"/>
          </a:ln>
        </p:spPr>
      </p:cxnSp>
      <p:cxnSp>
        <p:nvCxnSpPr>
          <p:cNvPr id="69" name="Google Shape;69;p3"/>
          <p:cNvCxnSpPr/>
          <p:nvPr/>
        </p:nvCxnSpPr>
        <p:spPr>
          <a:xfrm>
            <a:off x="2209206" y="3182424"/>
            <a:ext cx="20061382" cy="0"/>
          </a:xfrm>
          <a:prstGeom prst="straightConnector1">
            <a:avLst/>
          </a:prstGeom>
          <a:noFill/>
          <a:ln w="57150" cap="flat" cmpd="sng">
            <a:solidFill>
              <a:srgbClr val="00AEEF"/>
            </a:solidFill>
            <a:prstDash val="solid"/>
            <a:miter lim="4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4"/>
          <p:cNvPicPr preferRelativeResize="0"/>
          <p:nvPr/>
        </p:nvPicPr>
        <p:blipFill rotWithShape="1">
          <a:blip r:embed="rId3">
            <a:alphaModFix/>
          </a:blip>
          <a:srcRect r="3193"/>
          <a:stretch/>
        </p:blipFill>
        <p:spPr>
          <a:xfrm>
            <a:off x="0" y="0"/>
            <a:ext cx="24384000" cy="13716000"/>
          </a:xfrm>
          <a:prstGeom prst="rect">
            <a:avLst/>
          </a:prstGeom>
          <a:noFill/>
          <a:ln>
            <a:noFill/>
          </a:ln>
        </p:spPr>
      </p:pic>
      <p:sp>
        <p:nvSpPr>
          <p:cNvPr id="75" name="Google Shape;75;p4"/>
          <p:cNvSpPr txBox="1"/>
          <p:nvPr/>
        </p:nvSpPr>
        <p:spPr>
          <a:xfrm>
            <a:off x="0" y="7772975"/>
            <a:ext cx="22123500" cy="4628100"/>
          </a:xfrm>
          <a:prstGeom prst="rect">
            <a:avLst/>
          </a:prstGeom>
          <a:solidFill>
            <a:srgbClr val="FFFFFF">
              <a:alpha val="83921"/>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6600" b="1" i="0" u="none" strike="noStrike" cap="none" dirty="0">
                <a:solidFill>
                  <a:srgbClr val="000000"/>
                </a:solidFill>
                <a:latin typeface="Helvetica Neue"/>
                <a:ea typeface="Helvetica Neue"/>
                <a:cs typeface="Helvetica Neue"/>
                <a:sym typeface="Helvetica Neue"/>
              </a:rPr>
              <a:t>This is an example of your best exterior image</a:t>
            </a:r>
            <a:endParaRPr dirty="0"/>
          </a:p>
          <a:p>
            <a:pPr marL="0" marR="0" lvl="4" indent="914400" algn="l" rtl="0">
              <a:lnSpc>
                <a:spcPct val="100000"/>
              </a:lnSpc>
              <a:spcBef>
                <a:spcPts val="0"/>
              </a:spcBef>
              <a:spcAft>
                <a:spcPts val="0"/>
              </a:spcAft>
              <a:buClr>
                <a:srgbClr val="000000"/>
              </a:buClr>
              <a:buSzPts val="4800"/>
              <a:buFont typeface="Helvetica Neue"/>
              <a:buNone/>
            </a:pPr>
            <a:r>
              <a:rPr lang="en-US" sz="4800" b="0" i="0" u="none" strike="noStrike" cap="none" dirty="0">
                <a:solidFill>
                  <a:srgbClr val="000000"/>
                </a:solidFill>
                <a:latin typeface="Helvetica Neue"/>
                <a:ea typeface="Helvetica Neue"/>
                <a:cs typeface="Helvetica Neue"/>
                <a:sym typeface="Helvetica Neue"/>
              </a:rPr>
              <a:t>This image (choose only 1) will appear on the cover of your gallery online.</a:t>
            </a:r>
            <a:endParaRPr sz="4800" b="0" i="0" u="none" strike="noStrike" cap="none" dirty="0">
              <a:solidFill>
                <a:srgbClr val="000000"/>
              </a:solidFill>
              <a:latin typeface="Helvetica Neue"/>
              <a:ea typeface="Helvetica Neue"/>
              <a:cs typeface="Helvetica Neue"/>
              <a:sym typeface="Helvetica Neue"/>
            </a:endParaRPr>
          </a:p>
          <a:p>
            <a:pPr marL="0" lvl="4" indent="914400" algn="l" rtl="0">
              <a:spcBef>
                <a:spcPts val="0"/>
              </a:spcBef>
              <a:spcAft>
                <a:spcPts val="0"/>
              </a:spcAft>
              <a:buClr>
                <a:schemeClr val="dk1"/>
              </a:buClr>
              <a:buSzPts val="4800"/>
              <a:buFont typeface="Helvetica Neue"/>
              <a:buNone/>
            </a:pPr>
            <a:br>
              <a:rPr lang="en-US" sz="2800" dirty="0">
                <a:solidFill>
                  <a:schemeClr val="dk1"/>
                </a:solidFill>
                <a:latin typeface="Helvetica Neue"/>
                <a:ea typeface="Helvetica Neue"/>
                <a:cs typeface="Helvetica Neue"/>
                <a:sym typeface="Helvetica Neue"/>
              </a:rPr>
            </a:br>
            <a:r>
              <a:rPr lang="en-US" sz="2800" dirty="0">
                <a:solidFill>
                  <a:schemeClr val="dk1"/>
                </a:solidFill>
                <a:latin typeface="Helvetica Neue"/>
                <a:ea typeface="Helvetica Neue"/>
                <a:cs typeface="Helvetica Neue"/>
                <a:sym typeface="Helvetica Neue"/>
              </a:rPr>
              <a:t>		This image will be shown at the beginning of your nominee page. </a:t>
            </a: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2024 winning nominee here</a:t>
            </a:r>
            <a:r>
              <a:rPr lang="en-US" sz="2800" b="1" dirty="0">
                <a:solidFill>
                  <a:schemeClr val="dk1"/>
                </a:solidFill>
                <a:latin typeface="Helvetica Neue"/>
                <a:ea typeface="Helvetica Neue"/>
                <a:cs typeface="Helvetica Neue"/>
                <a:sym typeface="Helvetica Neue"/>
              </a:rPr>
              <a:t>. </a:t>
            </a:r>
            <a:endParaRPr sz="4800"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b="0" i="1" u="none" strike="noStrike" cap="none" dirty="0">
                <a:solidFill>
                  <a:srgbClr val="000000"/>
                </a:solidFill>
                <a:latin typeface="Helvetica Neue Light"/>
                <a:ea typeface="Helvetica Neue Light"/>
                <a:cs typeface="Helvetica Neue Light"/>
                <a:sym typeface="Helvetica Neue Light"/>
              </a:rPr>
              <a:t>WE RECOMMEND DELETING TEXT BOX FOR THIS COVER IMAGE</a:t>
            </a:r>
            <a:r>
              <a:rPr lang="en-US" sz="2000" b="0" i="1" u="none" strike="noStrike" cap="none" dirty="0">
                <a:solidFill>
                  <a:srgbClr val="000000"/>
                </a:solidFill>
                <a:latin typeface="Helvetica Neue Light"/>
                <a:ea typeface="Helvetica Neue Light"/>
                <a:cs typeface="Helvetica Neue Light"/>
                <a:sym typeface="Helvetica Neue Light"/>
              </a:rPr>
              <a:t> </a:t>
            </a:r>
            <a:r>
              <a:rPr lang="en-US" sz="2400" b="0" i="1" u="none" strike="noStrike" cap="none" dirty="0">
                <a:solidFill>
                  <a:srgbClr val="000000"/>
                </a:solidFill>
                <a:latin typeface="Helvetica Neue Light"/>
                <a:ea typeface="Helvetica Neue Light"/>
                <a:cs typeface="Helvetica Neue Light"/>
                <a:sym typeface="Helvetica Neue Light"/>
              </a:rPr>
              <a:t>— TEXT BOX FOR JUDGES AND PRESENTATION ONLY</a:t>
            </a:r>
            <a:endParaRPr sz="2800" b="0" i="1" u="none" strike="noStrike" cap="none" dirty="0">
              <a:solidFill>
                <a:srgbClr val="000000"/>
              </a:solidFill>
              <a:latin typeface="Helvetica Neue Light"/>
              <a:ea typeface="Helvetica Neue Light"/>
              <a:cs typeface="Helvetica Neue Light"/>
              <a:sym typeface="Helvetica Neue Light"/>
            </a:endParaRPr>
          </a:p>
          <a:p>
            <a:pPr marL="0" marR="0" lvl="4" indent="914400" algn="l" rtl="0">
              <a:lnSpc>
                <a:spcPct val="100000"/>
              </a:lnSpc>
              <a:spcBef>
                <a:spcPts val="0"/>
              </a:spcBef>
              <a:spcAft>
                <a:spcPts val="0"/>
              </a:spcAft>
              <a:buClr>
                <a:srgbClr val="000000"/>
              </a:buClr>
              <a:buSzPts val="4000"/>
              <a:buFont typeface="Helvetica Neue"/>
              <a:buNone/>
            </a:pPr>
            <a:endParaRPr sz="40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1" name="Google Shape;81;p5"/>
          <p:cNvSpPr txBox="1"/>
          <p:nvPr/>
        </p:nvSpPr>
        <p:spPr>
          <a:xfrm>
            <a:off x="2642107" y="4702476"/>
            <a:ext cx="18601744" cy="75639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dirty="0">
                <a:solidFill>
                  <a:srgbClr val="133D55"/>
                </a:solidFill>
                <a:latin typeface="Helvetica Neue"/>
                <a:ea typeface="Helvetica Neue"/>
                <a:cs typeface="Helvetica Neue"/>
                <a:sym typeface="Helvetica Neue"/>
              </a:rPr>
              <a:t>EXTERIOR IMAGES</a:t>
            </a:r>
            <a:endParaRPr dirty="0"/>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dirty="0">
                <a:solidFill>
                  <a:srgbClr val="133D55"/>
                </a:solidFill>
                <a:latin typeface="Helvetica Neue"/>
                <a:ea typeface="Helvetica Neue"/>
                <a:cs typeface="Helvetica Neue"/>
                <a:sym typeface="Helvetica Neue"/>
              </a:rPr>
              <a:t>The Images on the following slides will appear in the exterior image gallery online, using a photo slider. You can </a:t>
            </a:r>
            <a:r>
              <a:rPr lang="en-US" sz="2800" b="1" i="0" u="none" strike="noStrike" cap="none" dirty="0">
                <a:solidFill>
                  <a:srgbClr val="133D55"/>
                </a:solidFill>
                <a:latin typeface="Helvetica Neue"/>
                <a:ea typeface="Helvetica Neue"/>
                <a:cs typeface="Helvetica Neue"/>
                <a:sym typeface="Helvetica Neue"/>
                <a:hlinkClick r:id="rId3"/>
              </a:rPr>
              <a:t>view the 2024 winning nominee here</a:t>
            </a:r>
            <a:r>
              <a:rPr lang="en-US" sz="2800" b="0" i="0" u="none" strike="noStrike" cap="none" dirty="0">
                <a:solidFill>
                  <a:srgbClr val="133D55"/>
                </a:solidFill>
                <a:latin typeface="Helvetica Neue"/>
                <a:ea typeface="Helvetica Neue"/>
                <a:cs typeface="Helvetica Neue"/>
                <a:sym typeface="Helvetica Neue"/>
              </a:rPr>
              <a:t>. For best practice, choose before / after images taken from the same angle.</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Choose either of the following 2 layout options and replace the placeholder image with your image. Add more images by duplicating either of the following 2 slides and replacing the placeholder image(s). Delete any unwanted layout slides.</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For your online portfolio, our Design team selects only the best before &amp; after photos for each category (exterior, common room, etc.). </a:t>
            </a:r>
            <a:r>
              <a:rPr lang="en-US" sz="2800" dirty="0">
                <a:solidFill>
                  <a:srgbClr val="133D55"/>
                </a:solidFill>
                <a:latin typeface="Helvetica Neue"/>
                <a:ea typeface="Helvetica Neue"/>
                <a:cs typeface="Helvetica Neue"/>
                <a:sym typeface="Helvetica Neue"/>
              </a:rPr>
              <a:t>H</a:t>
            </a:r>
            <a:r>
              <a:rPr lang="en-US" sz="2800" b="0" i="0" u="none" strike="noStrike" cap="none" dirty="0">
                <a:solidFill>
                  <a:srgbClr val="133D55"/>
                </a:solidFill>
                <a:latin typeface="Helvetica Neue"/>
                <a:ea typeface="Helvetica Neue"/>
                <a:cs typeface="Helvetica Neue"/>
                <a:sym typeface="Helvetica Neue"/>
              </a:rPr>
              <a:t>owever, feel free to include additional images in this PowerPoint for our judges to review. </a:t>
            </a:r>
            <a:br>
              <a:rPr lang="en-US" sz="2800" b="0" i="0" u="none" strike="noStrike" cap="none" dirty="0">
                <a:solidFill>
                  <a:srgbClr val="133D55"/>
                </a:solidFill>
                <a:latin typeface="Helvetica Neue"/>
                <a:ea typeface="Helvetica Neue"/>
                <a:cs typeface="Helvetica Neue"/>
                <a:sym typeface="Helvetica Neue"/>
              </a:rPr>
            </a:br>
            <a:r>
              <a:rPr lang="en-US" sz="2800" b="0" i="1" u="none" strike="noStrike" cap="none" dirty="0">
                <a:solidFill>
                  <a:srgbClr val="133D55"/>
                </a:solidFill>
                <a:latin typeface="Helvetica Neue"/>
                <a:ea typeface="Helvetica Neue"/>
                <a:cs typeface="Helvetica Neue"/>
                <a:sym typeface="Helvetica Neue"/>
              </a:rPr>
              <a:t>[Optional: You can use this area for a 15-20 word description.]</a:t>
            </a:r>
          </a:p>
        </p:txBody>
      </p:sp>
      <p:cxnSp>
        <p:nvCxnSpPr>
          <p:cNvPr id="82" name="Google Shape;82;p5"/>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83" name="Google Shape;83;p5"/>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84" name="Google Shape;84;p5" title="2025-powerpointImages.png"/>
          <p:cNvPicPr preferRelativeResize="0"/>
          <p:nvPr/>
        </p:nvPicPr>
        <p:blipFill rotWithShape="1">
          <a:blip r:embed="rId4">
            <a:alphaModFix/>
          </a:blip>
          <a:srcRect t="2615" b="2624"/>
          <a:stretch/>
        </p:blipFill>
        <p:spPr>
          <a:xfrm rot="-5400000">
            <a:off x="-1931662" y="8826089"/>
            <a:ext cx="5587123" cy="1114200"/>
          </a:xfrm>
          <a:prstGeom prst="rect">
            <a:avLst/>
          </a:prstGeom>
          <a:noFill/>
          <a:ln>
            <a:noFill/>
          </a:ln>
        </p:spPr>
      </p:pic>
      <p:sp>
        <p:nvSpPr>
          <p:cNvPr id="5" name="Google Shape;85;p5">
            <a:extLst>
              <a:ext uri="{FF2B5EF4-FFF2-40B4-BE49-F238E27FC236}">
                <a16:creationId xmlns:a16="http://schemas.microsoft.com/office/drawing/2014/main" id="{74C08CE5-297B-8D0E-91A3-1A0B0090D581}"/>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3"/>
              </a:rPr>
              <a:t>2024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6" name="Google Shape;86;p5" title="doNotcrop.png">
            <a:extLst>
              <a:ext uri="{FF2B5EF4-FFF2-40B4-BE49-F238E27FC236}">
                <a16:creationId xmlns:a16="http://schemas.microsoft.com/office/drawing/2014/main" id="{09367C44-DDF1-703A-13B9-B44858F3B305}"/>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ite 2-storey House Near Trees">
            <a:extLst>
              <a:ext uri="{FF2B5EF4-FFF2-40B4-BE49-F238E27FC236}">
                <a16:creationId xmlns:a16="http://schemas.microsoft.com/office/drawing/2014/main" id="{5AD605A1-679C-D24B-AB5B-695FD2BD5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6" b="6912"/>
          <a:stretch/>
        </p:blipFill>
        <p:spPr bwMode="auto">
          <a:xfrm>
            <a:off x="12242800" y="0"/>
            <a:ext cx="12141200" cy="108448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ite modern cement building under blue sky">
            <a:extLst>
              <a:ext uri="{FF2B5EF4-FFF2-40B4-BE49-F238E27FC236}">
                <a16:creationId xmlns:a16="http://schemas.microsoft.com/office/drawing/2014/main" id="{76B08036-07EB-A749-9CF8-753A63B35E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418"/>
          <a:stretch/>
        </p:blipFill>
        <p:spPr bwMode="auto">
          <a:xfrm>
            <a:off x="0" y="0"/>
            <a:ext cx="12059750" cy="10850034"/>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p:cNvSpPr txBox="1">
            <a:spLocks noGrp="1"/>
          </p:cNvSpPr>
          <p:nvPr>
            <p:ph type="sldNum" sz="quarter" idx="2"/>
          </p:nvPr>
        </p:nvSpPr>
        <p:spPr>
          <a:xfrm>
            <a:off x="23535876" y="12832887"/>
            <a:ext cx="227280" cy="33700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6</a:t>
            </a:fld>
            <a:endParaRPr/>
          </a:p>
        </p:txBody>
      </p:sp>
      <p:sp>
        <p:nvSpPr>
          <p:cNvPr id="14" name="One Full Page Image…">
            <a:extLst>
              <a:ext uri="{FF2B5EF4-FFF2-40B4-BE49-F238E27FC236}">
                <a16:creationId xmlns:a16="http://schemas.microsoft.com/office/drawing/2014/main" id="{B7D8C9E4-E607-D84A-8CC3-FF51A21FA0DE}"/>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E53DA91D-EDEA-BE47-B5C1-6287E8752F42}"/>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ouses surrounded with plants">
            <a:extLst>
              <a:ext uri="{FF2B5EF4-FFF2-40B4-BE49-F238E27FC236}">
                <a16:creationId xmlns:a16="http://schemas.microsoft.com/office/drawing/2014/main" id="{E6BA0847-2437-E242-B3C8-853946F3DA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73" b="25644"/>
          <a:stretch/>
        </p:blipFill>
        <p:spPr bwMode="auto">
          <a:xfrm>
            <a:off x="-65314" y="6975574"/>
            <a:ext cx="15991114" cy="6740426"/>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p:cNvSpPr txBox="1">
            <a:spLocks noGrp="1"/>
          </p:cNvSpPr>
          <p:nvPr>
            <p:ph type="sldNum" sz="quarter" idx="2"/>
          </p:nvPr>
        </p:nvSpPr>
        <p:spPr>
          <a:xfrm>
            <a:off x="23535876" y="12832887"/>
            <a:ext cx="227280" cy="33700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7</a:t>
            </a:fld>
            <a:endParaRPr/>
          </a:p>
        </p:txBody>
      </p:sp>
      <p:sp>
        <p:nvSpPr>
          <p:cNvPr id="14" name="One Full Page Image…">
            <a:extLst>
              <a:ext uri="{FF2B5EF4-FFF2-40B4-BE49-F238E27FC236}">
                <a16:creationId xmlns:a16="http://schemas.microsoft.com/office/drawing/2014/main" id="{B7D8C9E4-E607-D84A-8CC3-FF51A21FA0DE}"/>
              </a:ext>
            </a:extLst>
          </p:cNvPr>
          <p:cNvSpPr txBox="1">
            <a:spLocks/>
          </p:cNvSpPr>
          <p:nvPr/>
        </p:nvSpPr>
        <p:spPr>
          <a:xfrm>
            <a:off x="16694940" y="2158044"/>
            <a:ext cx="62158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E53DA91D-EDEA-BE47-B5C1-6287E8752F42}"/>
              </a:ext>
            </a:extLst>
          </p:cNvPr>
          <p:cNvSpPr txBox="1">
            <a:spLocks/>
          </p:cNvSpPr>
          <p:nvPr/>
        </p:nvSpPr>
        <p:spPr>
          <a:xfrm>
            <a:off x="16694940" y="9133617"/>
            <a:ext cx="588566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pic>
        <p:nvPicPr>
          <p:cNvPr id="7" name="Picture Placeholder 4" descr="A view of the side of a building&#10;&#10;Description automatically generated">
            <a:extLst>
              <a:ext uri="{FF2B5EF4-FFF2-40B4-BE49-F238E27FC236}">
                <a16:creationId xmlns:a16="http://schemas.microsoft.com/office/drawing/2014/main" id="{C8042384-44CA-7F47-8B89-7C2A5B64BBF9}"/>
              </a:ext>
            </a:extLst>
          </p:cNvPr>
          <p:cNvPicPr>
            <a:picLocks noGrp="1"/>
          </p:cNvPicPr>
          <p:nvPr>
            <p:ph type="pic" idx="13"/>
          </p:nvPr>
        </p:nvPicPr>
        <p:blipFill rotWithShape="1">
          <a:blip r:embed="rId4" cstate="email">
            <a:extLst>
              <a:ext uri="{28A0092B-C50C-407E-A947-70E740481C1C}">
                <a14:useLocalDpi xmlns:a14="http://schemas.microsoft.com/office/drawing/2010/main"/>
              </a:ext>
            </a:extLst>
          </a:blip>
          <a:srcRect/>
          <a:stretch/>
        </p:blipFill>
        <p:spPr>
          <a:xfrm>
            <a:off x="1" y="1"/>
            <a:ext cx="15925800" cy="6740426"/>
          </a:xfrm>
        </p:spPr>
      </p:pic>
    </p:spTree>
    <p:extLst>
      <p:ext uri="{BB962C8B-B14F-4D97-AF65-F5344CB8AC3E}">
        <p14:creationId xmlns:p14="http://schemas.microsoft.com/office/powerpoint/2010/main" val="36767175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cxnSp>
        <p:nvCxnSpPr>
          <p:cNvPr id="125" name="Google Shape;125;p10"/>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126" name="Google Shape;126;p10"/>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127" name="Google Shape;127;p10"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7" name="Google Shape;85;p5">
            <a:extLst>
              <a:ext uri="{FF2B5EF4-FFF2-40B4-BE49-F238E27FC236}">
                <a16:creationId xmlns:a16="http://schemas.microsoft.com/office/drawing/2014/main" id="{4051FD22-B742-CD68-5272-87E9ACD5586E}"/>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2024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8" name="Google Shape;86;p5" title="doNotcrop.png">
            <a:extLst>
              <a:ext uri="{FF2B5EF4-FFF2-40B4-BE49-F238E27FC236}">
                <a16:creationId xmlns:a16="http://schemas.microsoft.com/office/drawing/2014/main" id="{39B93720-D433-05D5-5CF6-623DC995A4E7}"/>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
        <p:nvSpPr>
          <p:cNvPr id="4" name="Google Shape;81;p5">
            <a:extLst>
              <a:ext uri="{FF2B5EF4-FFF2-40B4-BE49-F238E27FC236}">
                <a16:creationId xmlns:a16="http://schemas.microsoft.com/office/drawing/2014/main" id="{9AF10A9E-389C-7722-19DF-2AA71912165F}"/>
              </a:ext>
            </a:extLst>
          </p:cNvPr>
          <p:cNvSpPr txBox="1"/>
          <p:nvPr/>
        </p:nvSpPr>
        <p:spPr>
          <a:xfrm>
            <a:off x="2642107" y="4702476"/>
            <a:ext cx="18601744" cy="75639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dirty="0">
                <a:solidFill>
                  <a:srgbClr val="133D55"/>
                </a:solidFill>
                <a:latin typeface="Helvetica Neue"/>
                <a:ea typeface="Helvetica Neue"/>
                <a:cs typeface="Helvetica Neue"/>
                <a:sym typeface="Helvetica Neue"/>
              </a:rPr>
              <a:t>COMMON ROOM IMAGES</a:t>
            </a:r>
            <a:endParaRPr dirty="0"/>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dirty="0">
                <a:solidFill>
                  <a:srgbClr val="133D55"/>
                </a:solidFill>
                <a:latin typeface="Helvetica Neue"/>
                <a:ea typeface="Helvetica Neue"/>
                <a:cs typeface="Helvetica Neue"/>
                <a:sym typeface="Helvetica Neue"/>
              </a:rPr>
              <a:t>The Images on the following slides will appear in the exterior image gallery online, using a photo slider. You can </a:t>
            </a:r>
            <a:r>
              <a:rPr lang="en-US" sz="2800" b="1" i="0" u="none" strike="noStrike" cap="none" dirty="0">
                <a:solidFill>
                  <a:srgbClr val="133D55"/>
                </a:solidFill>
                <a:latin typeface="Helvetica Neue"/>
                <a:ea typeface="Helvetica Neue"/>
                <a:cs typeface="Helvetica Neue"/>
                <a:sym typeface="Helvetica Neue"/>
                <a:hlinkClick r:id="rId4"/>
              </a:rPr>
              <a:t>view the 2024 winning nominee here</a:t>
            </a:r>
            <a:r>
              <a:rPr lang="en-US" sz="2800" b="0" i="0" u="none" strike="noStrike" cap="none" dirty="0">
                <a:solidFill>
                  <a:srgbClr val="133D55"/>
                </a:solidFill>
                <a:latin typeface="Helvetica Neue"/>
                <a:ea typeface="Helvetica Neue"/>
                <a:cs typeface="Helvetica Neue"/>
                <a:sym typeface="Helvetica Neue"/>
              </a:rPr>
              <a:t>. For best practice, choose before / after images taken from the same angle.</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Choose either of the following 2 layout options and replace the placeholder image with your image. Add more images by duplicating either of the following 2 slides and replacing the placeholder image(s). Delete any unwanted layout slides.</a:t>
            </a:r>
            <a:br>
              <a:rPr lang="en-US" sz="2800" b="0" i="0" u="none" strike="noStrike" cap="none" dirty="0">
                <a:solidFill>
                  <a:srgbClr val="133D55"/>
                </a:solidFill>
                <a:latin typeface="Helvetica Neue"/>
                <a:ea typeface="Helvetica Neue"/>
                <a:cs typeface="Helvetica Neue"/>
                <a:sym typeface="Helvetica Neue"/>
              </a:rPr>
            </a:br>
            <a:br>
              <a:rPr lang="en-US" sz="2800" b="0" i="0" u="none" strike="noStrike" cap="none" dirty="0">
                <a:solidFill>
                  <a:srgbClr val="133D55"/>
                </a:solidFill>
                <a:latin typeface="Helvetica Neue"/>
                <a:ea typeface="Helvetica Neue"/>
                <a:cs typeface="Helvetica Neue"/>
                <a:sym typeface="Helvetica Neue"/>
              </a:rPr>
            </a:br>
            <a:r>
              <a:rPr lang="en-US" sz="2800" b="0" i="0" u="none" strike="noStrike" cap="none" dirty="0">
                <a:solidFill>
                  <a:srgbClr val="133D55"/>
                </a:solidFill>
                <a:latin typeface="Helvetica Neue"/>
                <a:ea typeface="Helvetica Neue"/>
                <a:cs typeface="Helvetica Neue"/>
                <a:sym typeface="Helvetica Neue"/>
              </a:rPr>
              <a:t>For your online portfolio, our Design team selects only the best before &amp; after photos for each category (exterior, common room, etc.). </a:t>
            </a:r>
            <a:r>
              <a:rPr lang="en-US" sz="2800" dirty="0">
                <a:solidFill>
                  <a:srgbClr val="133D55"/>
                </a:solidFill>
                <a:latin typeface="Helvetica Neue"/>
                <a:ea typeface="Helvetica Neue"/>
                <a:cs typeface="Helvetica Neue"/>
                <a:sym typeface="Helvetica Neue"/>
              </a:rPr>
              <a:t>H</a:t>
            </a:r>
            <a:r>
              <a:rPr lang="en-US" sz="2800" b="0" i="0" u="none" strike="noStrike" cap="none" dirty="0">
                <a:solidFill>
                  <a:srgbClr val="133D55"/>
                </a:solidFill>
                <a:latin typeface="Helvetica Neue"/>
                <a:ea typeface="Helvetica Neue"/>
                <a:cs typeface="Helvetica Neue"/>
                <a:sym typeface="Helvetica Neue"/>
              </a:rPr>
              <a:t>owever, feel free to include additional images in this PowerPoint for our judges to review. </a:t>
            </a:r>
            <a:br>
              <a:rPr lang="en-US" sz="2800" b="0" i="0" u="none" strike="noStrike" cap="none" dirty="0">
                <a:solidFill>
                  <a:srgbClr val="133D55"/>
                </a:solidFill>
                <a:latin typeface="Helvetica Neue"/>
                <a:ea typeface="Helvetica Neue"/>
                <a:cs typeface="Helvetica Neue"/>
                <a:sym typeface="Helvetica Neue"/>
              </a:rPr>
            </a:br>
            <a:r>
              <a:rPr lang="en-US" sz="2800" b="0" i="1" u="none" strike="noStrike" cap="none" dirty="0">
                <a:solidFill>
                  <a:srgbClr val="133D55"/>
                </a:solidFill>
                <a:latin typeface="Helvetica Neue"/>
                <a:ea typeface="Helvetica Neue"/>
                <a:cs typeface="Helvetica Neue"/>
                <a:sym typeface="Helvetica Neue"/>
              </a:rPr>
              <a:t>[Optional: You can use this area for a 15-20 word description.]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6FA58-7AB5-629B-4E24-4D679299FDF8}"/>
            </a:ext>
          </a:extLst>
        </p:cNvPr>
        <p:cNvGrpSpPr/>
        <p:nvPr/>
      </p:nvGrpSpPr>
      <p:grpSpPr>
        <a:xfrm>
          <a:off x="0" y="0"/>
          <a:ext cx="0" cy="0"/>
          <a:chOff x="0" y="0"/>
          <a:chExt cx="0" cy="0"/>
        </a:xfrm>
      </p:grpSpPr>
      <p:pic>
        <p:nvPicPr>
          <p:cNvPr id="1028" name="Picture 4" descr="White 2-storey House Near Trees">
            <a:extLst>
              <a:ext uri="{FF2B5EF4-FFF2-40B4-BE49-F238E27FC236}">
                <a16:creationId xmlns:a16="http://schemas.microsoft.com/office/drawing/2014/main" id="{0835CBBD-EA4E-4F52-0778-C5FE5EB44B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6" b="6912"/>
          <a:stretch/>
        </p:blipFill>
        <p:spPr bwMode="auto">
          <a:xfrm>
            <a:off x="12242800" y="0"/>
            <a:ext cx="12141200" cy="108448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ite modern cement building under blue sky">
            <a:extLst>
              <a:ext uri="{FF2B5EF4-FFF2-40B4-BE49-F238E27FC236}">
                <a16:creationId xmlns:a16="http://schemas.microsoft.com/office/drawing/2014/main" id="{CA050560-4FF4-42EA-A874-FE4B7F60E3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418"/>
          <a:stretch/>
        </p:blipFill>
        <p:spPr bwMode="auto">
          <a:xfrm>
            <a:off x="0" y="0"/>
            <a:ext cx="12059750" cy="10850034"/>
          </a:xfrm>
          <a:prstGeom prst="rect">
            <a:avLst/>
          </a:prstGeom>
          <a:noFill/>
          <a:extLst>
            <a:ext uri="{909E8E84-426E-40DD-AFC4-6F175D3DCCD1}">
              <a14:hiddenFill xmlns:a14="http://schemas.microsoft.com/office/drawing/2010/main">
                <a:solidFill>
                  <a:srgbClr val="FFFFFF"/>
                </a:solidFill>
              </a14:hiddenFill>
            </a:ext>
          </a:extLst>
        </p:spPr>
      </p:pic>
      <p:sp>
        <p:nvSpPr>
          <p:cNvPr id="126" name="Slide Number">
            <a:extLst>
              <a:ext uri="{FF2B5EF4-FFF2-40B4-BE49-F238E27FC236}">
                <a16:creationId xmlns:a16="http://schemas.microsoft.com/office/drawing/2014/main" id="{84CDF433-6605-5DF2-CA1B-E819C081AFAD}"/>
              </a:ext>
            </a:extLst>
          </p:cNvPr>
          <p:cNvSpPr txBox="1">
            <a:spLocks noGrp="1"/>
          </p:cNvSpPr>
          <p:nvPr>
            <p:ph type="sldNum" sz="quarter" idx="2"/>
          </p:nvPr>
        </p:nvSpPr>
        <p:spPr>
          <a:xfrm>
            <a:off x="23535876" y="12832887"/>
            <a:ext cx="227280" cy="33700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
        <p:nvSpPr>
          <p:cNvPr id="14" name="One Full Page Image…">
            <a:extLst>
              <a:ext uri="{FF2B5EF4-FFF2-40B4-BE49-F238E27FC236}">
                <a16:creationId xmlns:a16="http://schemas.microsoft.com/office/drawing/2014/main" id="{1DF43DD9-70B4-49AE-BB6E-274C4E3E22FA}"/>
              </a:ext>
            </a:extLst>
          </p:cNvPr>
          <p:cNvSpPr txBox="1">
            <a:spLocks/>
          </p:cNvSpPr>
          <p:nvPr/>
        </p:nvSpPr>
        <p:spPr>
          <a:xfrm>
            <a:off x="437015"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Before Image</a:t>
            </a:r>
          </a:p>
          <a:p>
            <a:pPr hangingPunct="1">
              <a:lnSpc>
                <a:spcPts val="4640"/>
              </a:lnSpc>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
        <p:nvSpPr>
          <p:cNvPr id="15" name="One Full Page Image…">
            <a:extLst>
              <a:ext uri="{FF2B5EF4-FFF2-40B4-BE49-F238E27FC236}">
                <a16:creationId xmlns:a16="http://schemas.microsoft.com/office/drawing/2014/main" id="{2A4CCFDA-2EE2-2391-0329-4FFB7752677C}"/>
              </a:ext>
            </a:extLst>
          </p:cNvPr>
          <p:cNvSpPr txBox="1">
            <a:spLocks/>
          </p:cNvSpPr>
          <p:nvPr/>
        </p:nvSpPr>
        <p:spPr>
          <a:xfrm>
            <a:off x="12388460" y="10989125"/>
            <a:ext cx="11580510" cy="2424339"/>
          </a:xfrm>
          <a:prstGeom prst="rect">
            <a:avLst/>
          </a:prstGeom>
        </p:spPr>
        <p:txBody>
          <a:bodyPr lIns="914400" anchor="ctr" anchorCtr="0">
            <a:noAutofit/>
          </a:bodyPr>
          <a:lstStyle>
            <a:lvl1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5pPr>
            <a:lvl6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6pPr>
            <a:lvl7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7pPr>
            <a:lvl8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8pPr>
            <a:lvl9pPr marL="0" marR="0" indent="0" algn="l" defTabSz="825500" latinLnBrk="0">
              <a:lnSpc>
                <a:spcPct val="100000"/>
              </a:lnSpc>
              <a:spcBef>
                <a:spcPts val="4000"/>
              </a:spcBef>
              <a:spcAft>
                <a:spcPts val="0"/>
              </a:spcAft>
              <a:buClrTx/>
              <a:buSzTx/>
              <a:buFontTx/>
              <a:buNone/>
              <a:tabLst/>
              <a:defRPr sz="36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spcBef>
                <a:spcPts val="700"/>
              </a:spcBef>
              <a:defRPr b="1">
                <a:solidFill>
                  <a:srgbClr val="009CDB"/>
                </a:solidFill>
              </a:defRPr>
            </a:pPr>
            <a:r>
              <a:rPr lang="en-US" sz="4000" b="1" dirty="0">
                <a:solidFill>
                  <a:srgbClr val="133D55"/>
                </a:solidFill>
                <a:latin typeface="Arial" panose="020B0604020202020204" pitchFamily="34" charset="0"/>
                <a:cs typeface="Arial" panose="020B0604020202020204" pitchFamily="34" charset="0"/>
              </a:rPr>
              <a:t>After Image</a:t>
            </a:r>
          </a:p>
          <a:p>
            <a:pPr hangingPunct="1">
              <a:spcBef>
                <a:spcPts val="700"/>
              </a:spcBef>
              <a:spcAft>
                <a:spcPts val="1400"/>
              </a:spcAft>
            </a:pPr>
            <a:r>
              <a:rPr lang="en-US" sz="3200" dirty="0">
                <a:solidFill>
                  <a:schemeClr val="bg1">
                    <a:lumMod val="50000"/>
                  </a:schemeClr>
                </a:solidFill>
                <a:latin typeface="Arial" panose="020B0604020202020204" pitchFamily="34" charset="0"/>
                <a:cs typeface="Arial" panose="020B0604020202020204" pitchFamily="34" charset="0"/>
              </a:rPr>
              <a:t>Mattis </a:t>
            </a:r>
            <a:r>
              <a:rPr lang="en-US" sz="3200" dirty="0" err="1">
                <a:solidFill>
                  <a:schemeClr val="bg1">
                    <a:lumMod val="50000"/>
                  </a:schemeClr>
                </a:solidFill>
                <a:latin typeface="Arial" panose="020B0604020202020204" pitchFamily="34" charset="0"/>
                <a:cs typeface="Arial" panose="020B0604020202020204" pitchFamily="34" charset="0"/>
              </a:rPr>
              <a:t>orci</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sodales</a:t>
            </a:r>
            <a:r>
              <a:rPr lang="en-US" sz="3200" dirty="0">
                <a:solidFill>
                  <a:schemeClr val="bg1">
                    <a:lumMod val="50000"/>
                  </a:schemeClr>
                </a:solidFill>
                <a:latin typeface="Arial" panose="020B0604020202020204" pitchFamily="34" charset="0"/>
                <a:cs typeface="Arial" panose="020B0604020202020204" pitchFamily="34" charset="0"/>
              </a:rPr>
              <a:t> semper </a:t>
            </a:r>
            <a:r>
              <a:rPr lang="en-US" sz="3200" dirty="0" err="1">
                <a:solidFill>
                  <a:schemeClr val="bg1">
                    <a:lumMod val="50000"/>
                  </a:schemeClr>
                </a:solidFill>
                <a:latin typeface="Arial" panose="020B0604020202020204" pitchFamily="34" charset="0"/>
                <a:cs typeface="Arial" panose="020B0604020202020204" pitchFamily="34" charset="0"/>
              </a:rPr>
              <a:t>ut</a:t>
            </a:r>
            <a:r>
              <a:rPr lang="en-US" sz="3200" dirty="0">
                <a:solidFill>
                  <a:schemeClr val="bg1">
                    <a:lumMod val="50000"/>
                  </a:schemeClr>
                </a:solidFill>
                <a:latin typeface="Arial" panose="020B0604020202020204" pitchFamily="34" charset="0"/>
                <a:cs typeface="Arial" panose="020B0604020202020204" pitchFamily="34" charset="0"/>
              </a:rPr>
              <a:t>, </a:t>
            </a:r>
            <a:r>
              <a:rPr lang="en-US" sz="3200" dirty="0" err="1">
                <a:solidFill>
                  <a:schemeClr val="bg1">
                    <a:lumMod val="50000"/>
                  </a:schemeClr>
                </a:solidFill>
                <a:latin typeface="Arial" panose="020B0604020202020204" pitchFamily="34" charset="0"/>
                <a:cs typeface="Arial" panose="020B0604020202020204" pitchFamily="34" charset="0"/>
              </a:rPr>
              <a:t>consectetuer</a:t>
            </a:r>
            <a:r>
              <a:rPr lang="en-US" sz="320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5697875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2407</Words>
  <Application>Microsoft Macintosh PowerPoint</Application>
  <PresentationFormat>Custom</PresentationFormat>
  <Paragraphs>141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Helvetica Neue</vt:lpstr>
      <vt:lpstr>Helvetica Neue Light</vt:lpstr>
      <vt:lpstr>Arial</vt:lpstr>
      <vt:lpstr>White</vt:lpstr>
      <vt:lpstr>Name of Community Address   Category</vt:lpstr>
      <vt:lpstr>PowerPoint Presentation</vt:lpstr>
      <vt:lpstr>Text for Consideration (500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you submit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Dannie Conner</cp:lastModifiedBy>
  <cp:revision>10</cp:revision>
  <dcterms:modified xsi:type="dcterms:W3CDTF">2025-04-02T17:06:33Z</dcterms:modified>
</cp:coreProperties>
</file>